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309" r:id="rId2"/>
    <p:sldId id="308" r:id="rId3"/>
    <p:sldId id="299" r:id="rId4"/>
    <p:sldId id="310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42" r:id="rId15"/>
    <p:sldId id="321" r:id="rId16"/>
    <p:sldId id="340" r:id="rId17"/>
    <p:sldId id="322" r:id="rId18"/>
    <p:sldId id="324" r:id="rId19"/>
    <p:sldId id="325" r:id="rId20"/>
    <p:sldId id="326" r:id="rId21"/>
    <p:sldId id="341" r:id="rId22"/>
    <p:sldId id="328" r:id="rId23"/>
    <p:sldId id="329" r:id="rId24"/>
    <p:sldId id="330" r:id="rId25"/>
    <p:sldId id="331" r:id="rId26"/>
    <p:sldId id="332" r:id="rId27"/>
    <p:sldId id="333" r:id="rId28"/>
    <p:sldId id="336" r:id="rId29"/>
    <p:sldId id="349" r:id="rId30"/>
    <p:sldId id="350" r:id="rId31"/>
    <p:sldId id="339" r:id="rId32"/>
  </p:sldIdLst>
  <p:sldSz cx="9144000" cy="6858000" type="screen4x3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245590"/>
    <a:srgbClr val="002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2" autoAdjust="0"/>
    <p:restoredTop sz="91504" autoAdjust="0"/>
  </p:normalViewPr>
  <p:slideViewPr>
    <p:cSldViewPr>
      <p:cViewPr>
        <p:scale>
          <a:sx n="70" d="100"/>
          <a:sy n="70" d="100"/>
        </p:scale>
        <p:origin x="-138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A2D37-B1C4-4D47-9E71-510A94C00A14}" type="datetimeFigureOut">
              <a:rPr lang="en-US" smtClean="0"/>
              <a:t>1/20/2016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26A7F-BBD2-4B9E-8EC9-9FFBB7E9E2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869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0275" y="739775"/>
            <a:ext cx="4937125" cy="3703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09648-4B2F-4723-AD9E-4D474EEDF93E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" y="0"/>
            <a:ext cx="9142477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6600" y="304799"/>
            <a:ext cx="1726431" cy="885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3429000"/>
            <a:ext cx="4724400" cy="1470025"/>
          </a:xfrm>
        </p:spPr>
        <p:txBody>
          <a:bodyPr>
            <a:normAutofit/>
          </a:bodyPr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E7B1-DD7B-46CF-9395-61608D7564C7}" type="datetime1">
              <a:rPr lang="en-US" smtClean="0"/>
              <a:t>1/20/2016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www.zensar.com  |  © Zensar Technologies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52400" y="304799"/>
            <a:ext cx="1676400" cy="885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21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85480-34C5-4F36-87B0-C5FC6670D7CF}" type="datetime1">
              <a:rPr lang="en-US" smtClean="0"/>
              <a:t>1/20/2016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www.zensar.com  |  © Zensar Technologies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26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30CFA-ADC6-407C-95D5-7EF00D235813}" type="datetime1">
              <a:rPr lang="en-US" smtClean="0"/>
              <a:t>1/20/2016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www.zensar.com  |  © Zensar Technologies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24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906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6781800"/>
            <a:ext cx="9144000" cy="76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19743"/>
            <a:ext cx="5715000" cy="685800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62200" y="6410190"/>
            <a:ext cx="3886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www.zensar.com  |  © Zensar Technologies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10190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E9BC19E-BAE5-4270-B5D7-F8D5F4B14A5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152400"/>
            <a:ext cx="1161639" cy="595884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371600"/>
            <a:ext cx="8229600" cy="441960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3200">
                <a:solidFill>
                  <a:srgbClr val="003399"/>
                </a:solidFill>
              </a:defRPr>
            </a:lvl1pPr>
            <a:lvl2pPr marL="742950" indent="-285750">
              <a:buFont typeface="Arial" pitchFamily="34" charset="0"/>
              <a:buChar char="•"/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219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C1A43-7CB0-4F80-B929-702B3B0E1C3C}" type="datetime1">
              <a:rPr lang="en-US" smtClean="0"/>
              <a:t>1/20/2016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www.zensar.com  |  © Zensar Technologies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593"/>
          <a:stretch/>
        </p:blipFill>
        <p:spPr>
          <a:xfrm>
            <a:off x="0" y="6350000"/>
            <a:ext cx="9144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58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C77C0-9D2E-4D47-972A-35E0CBE1D3B3}" type="datetime1">
              <a:rPr lang="en-US" smtClean="0"/>
              <a:t>1/20/2016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www.zensar.com  |  © Zensar Technologies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2407"/>
          <a:stretch/>
        </p:blipFill>
        <p:spPr>
          <a:xfrm>
            <a:off x="0" y="0"/>
            <a:ext cx="9144000" cy="52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593"/>
          <a:stretch/>
        </p:blipFill>
        <p:spPr>
          <a:xfrm>
            <a:off x="0" y="6350000"/>
            <a:ext cx="9144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73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0" y="-3629"/>
            <a:ext cx="9144000" cy="384629"/>
            <a:chOff x="0" y="8346"/>
            <a:chExt cx="9144000" cy="845094"/>
          </a:xfrm>
        </p:grpSpPr>
        <p:sp>
          <p:nvSpPr>
            <p:cNvPr id="11" name="Rectangle 3"/>
            <p:cNvSpPr/>
            <p:nvPr/>
          </p:nvSpPr>
          <p:spPr>
            <a:xfrm>
              <a:off x="0" y="8346"/>
              <a:ext cx="7620000" cy="838200"/>
            </a:xfrm>
            <a:custGeom>
              <a:avLst/>
              <a:gdLst>
                <a:gd name="connsiteX0" fmla="*/ 0 w 7620000"/>
                <a:gd name="connsiteY0" fmla="*/ 0 h 838200"/>
                <a:gd name="connsiteX1" fmla="*/ 7620000 w 7620000"/>
                <a:gd name="connsiteY1" fmla="*/ 0 h 838200"/>
                <a:gd name="connsiteX2" fmla="*/ 7620000 w 7620000"/>
                <a:gd name="connsiteY2" fmla="*/ 838200 h 838200"/>
                <a:gd name="connsiteX3" fmla="*/ 0 w 7620000"/>
                <a:gd name="connsiteY3" fmla="*/ 838200 h 838200"/>
                <a:gd name="connsiteX4" fmla="*/ 0 w 7620000"/>
                <a:gd name="connsiteY4" fmla="*/ 0 h 838200"/>
                <a:gd name="connsiteX0" fmla="*/ 0 w 7620000"/>
                <a:gd name="connsiteY0" fmla="*/ 0 h 838200"/>
                <a:gd name="connsiteX1" fmla="*/ 7620000 w 7620000"/>
                <a:gd name="connsiteY1" fmla="*/ 0 h 838200"/>
                <a:gd name="connsiteX2" fmla="*/ 7242629 w 7620000"/>
                <a:gd name="connsiteY2" fmla="*/ 838200 h 838200"/>
                <a:gd name="connsiteX3" fmla="*/ 0 w 7620000"/>
                <a:gd name="connsiteY3" fmla="*/ 838200 h 838200"/>
                <a:gd name="connsiteX4" fmla="*/ 0 w 7620000"/>
                <a:gd name="connsiteY4" fmla="*/ 0 h 838200"/>
                <a:gd name="connsiteX0" fmla="*/ 0 w 7620000"/>
                <a:gd name="connsiteY0" fmla="*/ 0 h 838200"/>
                <a:gd name="connsiteX1" fmla="*/ 7620000 w 7620000"/>
                <a:gd name="connsiteY1" fmla="*/ 0 h 838200"/>
                <a:gd name="connsiteX2" fmla="*/ 6893379 w 7620000"/>
                <a:gd name="connsiteY2" fmla="*/ 838200 h 838200"/>
                <a:gd name="connsiteX3" fmla="*/ 0 w 7620000"/>
                <a:gd name="connsiteY3" fmla="*/ 838200 h 838200"/>
                <a:gd name="connsiteX4" fmla="*/ 0 w 7620000"/>
                <a:gd name="connsiteY4" fmla="*/ 0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00" h="838200">
                  <a:moveTo>
                    <a:pt x="0" y="0"/>
                  </a:moveTo>
                  <a:lnTo>
                    <a:pt x="7620000" y="0"/>
                  </a:lnTo>
                  <a:lnTo>
                    <a:pt x="6893379" y="838200"/>
                  </a:lnTo>
                  <a:lnTo>
                    <a:pt x="0" y="838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3"/>
            <p:cNvSpPr/>
            <p:nvPr/>
          </p:nvSpPr>
          <p:spPr>
            <a:xfrm flipH="1" flipV="1">
              <a:off x="7033260" y="8346"/>
              <a:ext cx="2110740" cy="845094"/>
            </a:xfrm>
            <a:custGeom>
              <a:avLst/>
              <a:gdLst>
                <a:gd name="connsiteX0" fmla="*/ 0 w 7620000"/>
                <a:gd name="connsiteY0" fmla="*/ 0 h 838200"/>
                <a:gd name="connsiteX1" fmla="*/ 7620000 w 7620000"/>
                <a:gd name="connsiteY1" fmla="*/ 0 h 838200"/>
                <a:gd name="connsiteX2" fmla="*/ 7620000 w 7620000"/>
                <a:gd name="connsiteY2" fmla="*/ 838200 h 838200"/>
                <a:gd name="connsiteX3" fmla="*/ 0 w 7620000"/>
                <a:gd name="connsiteY3" fmla="*/ 838200 h 838200"/>
                <a:gd name="connsiteX4" fmla="*/ 0 w 7620000"/>
                <a:gd name="connsiteY4" fmla="*/ 0 h 838200"/>
                <a:gd name="connsiteX0" fmla="*/ 0 w 7620000"/>
                <a:gd name="connsiteY0" fmla="*/ 0 h 838200"/>
                <a:gd name="connsiteX1" fmla="*/ 7620000 w 7620000"/>
                <a:gd name="connsiteY1" fmla="*/ 0 h 838200"/>
                <a:gd name="connsiteX2" fmla="*/ 7242629 w 7620000"/>
                <a:gd name="connsiteY2" fmla="*/ 838200 h 838200"/>
                <a:gd name="connsiteX3" fmla="*/ 0 w 7620000"/>
                <a:gd name="connsiteY3" fmla="*/ 838200 h 838200"/>
                <a:gd name="connsiteX4" fmla="*/ 0 w 7620000"/>
                <a:gd name="connsiteY4" fmla="*/ 0 h 838200"/>
                <a:gd name="connsiteX0" fmla="*/ 0 w 8470838"/>
                <a:gd name="connsiteY0" fmla="*/ 14514 h 852714"/>
                <a:gd name="connsiteX1" fmla="*/ 8470838 w 8470838"/>
                <a:gd name="connsiteY1" fmla="*/ 0 h 852714"/>
                <a:gd name="connsiteX2" fmla="*/ 7242629 w 8470838"/>
                <a:gd name="connsiteY2" fmla="*/ 852714 h 852714"/>
                <a:gd name="connsiteX3" fmla="*/ 0 w 8470838"/>
                <a:gd name="connsiteY3" fmla="*/ 852714 h 852714"/>
                <a:gd name="connsiteX4" fmla="*/ 0 w 8470838"/>
                <a:gd name="connsiteY4" fmla="*/ 14514 h 852714"/>
                <a:gd name="connsiteX0" fmla="*/ 0 w 8470838"/>
                <a:gd name="connsiteY0" fmla="*/ 14514 h 852714"/>
                <a:gd name="connsiteX1" fmla="*/ 8470838 w 8470838"/>
                <a:gd name="connsiteY1" fmla="*/ 0 h 852714"/>
                <a:gd name="connsiteX2" fmla="*/ 6681411 w 8470838"/>
                <a:gd name="connsiteY2" fmla="*/ 852714 h 852714"/>
                <a:gd name="connsiteX3" fmla="*/ 0 w 8470838"/>
                <a:gd name="connsiteY3" fmla="*/ 852714 h 852714"/>
                <a:gd name="connsiteX4" fmla="*/ 0 w 8470838"/>
                <a:gd name="connsiteY4" fmla="*/ 14514 h 852714"/>
                <a:gd name="connsiteX0" fmla="*/ 0 w 8581327"/>
                <a:gd name="connsiteY0" fmla="*/ 6894 h 845094"/>
                <a:gd name="connsiteX1" fmla="*/ 8581327 w 8581327"/>
                <a:gd name="connsiteY1" fmla="*/ 0 h 845094"/>
                <a:gd name="connsiteX2" fmla="*/ 6681411 w 8581327"/>
                <a:gd name="connsiteY2" fmla="*/ 845094 h 845094"/>
                <a:gd name="connsiteX3" fmla="*/ 0 w 8581327"/>
                <a:gd name="connsiteY3" fmla="*/ 845094 h 845094"/>
                <a:gd name="connsiteX4" fmla="*/ 0 w 8581327"/>
                <a:gd name="connsiteY4" fmla="*/ 6894 h 845094"/>
                <a:gd name="connsiteX0" fmla="*/ 0 w 8544497"/>
                <a:gd name="connsiteY0" fmla="*/ 6894 h 845094"/>
                <a:gd name="connsiteX1" fmla="*/ 8544497 w 8544497"/>
                <a:gd name="connsiteY1" fmla="*/ 0 h 845094"/>
                <a:gd name="connsiteX2" fmla="*/ 6681411 w 8544497"/>
                <a:gd name="connsiteY2" fmla="*/ 845094 h 845094"/>
                <a:gd name="connsiteX3" fmla="*/ 0 w 8544497"/>
                <a:gd name="connsiteY3" fmla="*/ 845094 h 845094"/>
                <a:gd name="connsiteX4" fmla="*/ 0 w 8544497"/>
                <a:gd name="connsiteY4" fmla="*/ 6894 h 845094"/>
                <a:gd name="connsiteX0" fmla="*/ 0 w 8498460"/>
                <a:gd name="connsiteY0" fmla="*/ 6894 h 845094"/>
                <a:gd name="connsiteX1" fmla="*/ 8498460 w 8498460"/>
                <a:gd name="connsiteY1" fmla="*/ 0 h 845094"/>
                <a:gd name="connsiteX2" fmla="*/ 6681411 w 8498460"/>
                <a:gd name="connsiteY2" fmla="*/ 845094 h 845094"/>
                <a:gd name="connsiteX3" fmla="*/ 0 w 8498460"/>
                <a:gd name="connsiteY3" fmla="*/ 845094 h 845094"/>
                <a:gd name="connsiteX4" fmla="*/ 0 w 8498460"/>
                <a:gd name="connsiteY4" fmla="*/ 6894 h 845094"/>
                <a:gd name="connsiteX0" fmla="*/ 0 w 10201835"/>
                <a:gd name="connsiteY0" fmla="*/ 6894 h 845094"/>
                <a:gd name="connsiteX1" fmla="*/ 10201835 w 10201835"/>
                <a:gd name="connsiteY1" fmla="*/ 0 h 845094"/>
                <a:gd name="connsiteX2" fmla="*/ 6681411 w 10201835"/>
                <a:gd name="connsiteY2" fmla="*/ 845094 h 845094"/>
                <a:gd name="connsiteX3" fmla="*/ 0 w 10201835"/>
                <a:gd name="connsiteY3" fmla="*/ 845094 h 845094"/>
                <a:gd name="connsiteX4" fmla="*/ 0 w 10201835"/>
                <a:gd name="connsiteY4" fmla="*/ 6894 h 84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01835" h="845094">
                  <a:moveTo>
                    <a:pt x="0" y="6894"/>
                  </a:moveTo>
                  <a:lnTo>
                    <a:pt x="10201835" y="0"/>
                  </a:lnTo>
                  <a:lnTo>
                    <a:pt x="6681411" y="845094"/>
                  </a:lnTo>
                  <a:lnTo>
                    <a:pt x="0" y="845094"/>
                  </a:lnTo>
                  <a:lnTo>
                    <a:pt x="0" y="689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>
            <a:off x="0" y="6629400"/>
            <a:ext cx="9144000" cy="97581"/>
            <a:chOff x="-57478" y="6250856"/>
            <a:chExt cx="9216226" cy="119050"/>
          </a:xfrm>
        </p:grpSpPr>
        <p:sp>
          <p:nvSpPr>
            <p:cNvPr id="14" name="Rectangle 3"/>
            <p:cNvSpPr/>
            <p:nvPr/>
          </p:nvSpPr>
          <p:spPr>
            <a:xfrm>
              <a:off x="-57478" y="6250856"/>
              <a:ext cx="8404861" cy="117475"/>
            </a:xfrm>
            <a:custGeom>
              <a:avLst/>
              <a:gdLst>
                <a:gd name="connsiteX0" fmla="*/ 0 w 7620000"/>
                <a:gd name="connsiteY0" fmla="*/ 0 h 838200"/>
                <a:gd name="connsiteX1" fmla="*/ 7620000 w 7620000"/>
                <a:gd name="connsiteY1" fmla="*/ 0 h 838200"/>
                <a:gd name="connsiteX2" fmla="*/ 7620000 w 7620000"/>
                <a:gd name="connsiteY2" fmla="*/ 838200 h 838200"/>
                <a:gd name="connsiteX3" fmla="*/ 0 w 7620000"/>
                <a:gd name="connsiteY3" fmla="*/ 838200 h 838200"/>
                <a:gd name="connsiteX4" fmla="*/ 0 w 7620000"/>
                <a:gd name="connsiteY4" fmla="*/ 0 h 838200"/>
                <a:gd name="connsiteX0" fmla="*/ 0 w 7620000"/>
                <a:gd name="connsiteY0" fmla="*/ 0 h 838200"/>
                <a:gd name="connsiteX1" fmla="*/ 7620000 w 7620000"/>
                <a:gd name="connsiteY1" fmla="*/ 0 h 838200"/>
                <a:gd name="connsiteX2" fmla="*/ 7242629 w 7620000"/>
                <a:gd name="connsiteY2" fmla="*/ 838200 h 838200"/>
                <a:gd name="connsiteX3" fmla="*/ 0 w 7620000"/>
                <a:gd name="connsiteY3" fmla="*/ 838200 h 838200"/>
                <a:gd name="connsiteX4" fmla="*/ 0 w 7620000"/>
                <a:gd name="connsiteY4" fmla="*/ 0 h 838200"/>
                <a:gd name="connsiteX0" fmla="*/ 0 w 7620000"/>
                <a:gd name="connsiteY0" fmla="*/ 0 h 838200"/>
                <a:gd name="connsiteX1" fmla="*/ 7620000 w 7620000"/>
                <a:gd name="connsiteY1" fmla="*/ 0 h 838200"/>
                <a:gd name="connsiteX2" fmla="*/ 6893379 w 7620000"/>
                <a:gd name="connsiteY2" fmla="*/ 838200 h 838200"/>
                <a:gd name="connsiteX3" fmla="*/ 0 w 7620000"/>
                <a:gd name="connsiteY3" fmla="*/ 838200 h 838200"/>
                <a:gd name="connsiteX4" fmla="*/ 0 w 7620000"/>
                <a:gd name="connsiteY4" fmla="*/ 0 h 838200"/>
                <a:gd name="connsiteX0" fmla="*/ 0 w 7089775"/>
                <a:gd name="connsiteY0" fmla="*/ 0 h 838200"/>
                <a:gd name="connsiteX1" fmla="*/ 7089775 w 7089775"/>
                <a:gd name="connsiteY1" fmla="*/ 46567 h 838200"/>
                <a:gd name="connsiteX2" fmla="*/ 6893379 w 7089775"/>
                <a:gd name="connsiteY2" fmla="*/ 838200 h 838200"/>
                <a:gd name="connsiteX3" fmla="*/ 0 w 7089775"/>
                <a:gd name="connsiteY3" fmla="*/ 838200 h 838200"/>
                <a:gd name="connsiteX4" fmla="*/ 0 w 7089775"/>
                <a:gd name="connsiteY4" fmla="*/ 0 h 838200"/>
                <a:gd name="connsiteX0" fmla="*/ 0 w 7089775"/>
                <a:gd name="connsiteY0" fmla="*/ 0 h 861483"/>
                <a:gd name="connsiteX1" fmla="*/ 7089775 w 7089775"/>
                <a:gd name="connsiteY1" fmla="*/ 46567 h 861483"/>
                <a:gd name="connsiteX2" fmla="*/ 7016577 w 7089775"/>
                <a:gd name="connsiteY2" fmla="*/ 861483 h 861483"/>
                <a:gd name="connsiteX3" fmla="*/ 0 w 7089775"/>
                <a:gd name="connsiteY3" fmla="*/ 838200 h 861483"/>
                <a:gd name="connsiteX4" fmla="*/ 0 w 7089775"/>
                <a:gd name="connsiteY4" fmla="*/ 0 h 8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9775" h="861483">
                  <a:moveTo>
                    <a:pt x="0" y="0"/>
                  </a:moveTo>
                  <a:lnTo>
                    <a:pt x="7089775" y="46567"/>
                  </a:lnTo>
                  <a:lnTo>
                    <a:pt x="7016577" y="861483"/>
                  </a:lnTo>
                  <a:lnTo>
                    <a:pt x="0" y="838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3"/>
            <p:cNvSpPr/>
            <p:nvPr/>
          </p:nvSpPr>
          <p:spPr>
            <a:xfrm flipH="1" flipV="1">
              <a:off x="8392047" y="6261559"/>
              <a:ext cx="766701" cy="108347"/>
            </a:xfrm>
            <a:custGeom>
              <a:avLst/>
              <a:gdLst>
                <a:gd name="connsiteX0" fmla="*/ 0 w 7620000"/>
                <a:gd name="connsiteY0" fmla="*/ 0 h 838200"/>
                <a:gd name="connsiteX1" fmla="*/ 7620000 w 7620000"/>
                <a:gd name="connsiteY1" fmla="*/ 0 h 838200"/>
                <a:gd name="connsiteX2" fmla="*/ 7620000 w 7620000"/>
                <a:gd name="connsiteY2" fmla="*/ 838200 h 838200"/>
                <a:gd name="connsiteX3" fmla="*/ 0 w 7620000"/>
                <a:gd name="connsiteY3" fmla="*/ 838200 h 838200"/>
                <a:gd name="connsiteX4" fmla="*/ 0 w 7620000"/>
                <a:gd name="connsiteY4" fmla="*/ 0 h 838200"/>
                <a:gd name="connsiteX0" fmla="*/ 0 w 7620000"/>
                <a:gd name="connsiteY0" fmla="*/ 0 h 838200"/>
                <a:gd name="connsiteX1" fmla="*/ 7620000 w 7620000"/>
                <a:gd name="connsiteY1" fmla="*/ 0 h 838200"/>
                <a:gd name="connsiteX2" fmla="*/ 7242629 w 7620000"/>
                <a:gd name="connsiteY2" fmla="*/ 838200 h 838200"/>
                <a:gd name="connsiteX3" fmla="*/ 0 w 7620000"/>
                <a:gd name="connsiteY3" fmla="*/ 838200 h 838200"/>
                <a:gd name="connsiteX4" fmla="*/ 0 w 7620000"/>
                <a:gd name="connsiteY4" fmla="*/ 0 h 838200"/>
                <a:gd name="connsiteX0" fmla="*/ 0 w 8470838"/>
                <a:gd name="connsiteY0" fmla="*/ 14514 h 852714"/>
                <a:gd name="connsiteX1" fmla="*/ 8470838 w 8470838"/>
                <a:gd name="connsiteY1" fmla="*/ 0 h 852714"/>
                <a:gd name="connsiteX2" fmla="*/ 7242629 w 8470838"/>
                <a:gd name="connsiteY2" fmla="*/ 852714 h 852714"/>
                <a:gd name="connsiteX3" fmla="*/ 0 w 8470838"/>
                <a:gd name="connsiteY3" fmla="*/ 852714 h 852714"/>
                <a:gd name="connsiteX4" fmla="*/ 0 w 8470838"/>
                <a:gd name="connsiteY4" fmla="*/ 14514 h 852714"/>
                <a:gd name="connsiteX0" fmla="*/ 0 w 8470838"/>
                <a:gd name="connsiteY0" fmla="*/ 14514 h 852714"/>
                <a:gd name="connsiteX1" fmla="*/ 8470838 w 8470838"/>
                <a:gd name="connsiteY1" fmla="*/ 0 h 852714"/>
                <a:gd name="connsiteX2" fmla="*/ 6681411 w 8470838"/>
                <a:gd name="connsiteY2" fmla="*/ 852714 h 852714"/>
                <a:gd name="connsiteX3" fmla="*/ 0 w 8470838"/>
                <a:gd name="connsiteY3" fmla="*/ 852714 h 852714"/>
                <a:gd name="connsiteX4" fmla="*/ 0 w 8470838"/>
                <a:gd name="connsiteY4" fmla="*/ 14514 h 852714"/>
                <a:gd name="connsiteX0" fmla="*/ 0 w 8581327"/>
                <a:gd name="connsiteY0" fmla="*/ 6894 h 845094"/>
                <a:gd name="connsiteX1" fmla="*/ 8581327 w 8581327"/>
                <a:gd name="connsiteY1" fmla="*/ 0 h 845094"/>
                <a:gd name="connsiteX2" fmla="*/ 6681411 w 8581327"/>
                <a:gd name="connsiteY2" fmla="*/ 845094 h 845094"/>
                <a:gd name="connsiteX3" fmla="*/ 0 w 8581327"/>
                <a:gd name="connsiteY3" fmla="*/ 845094 h 845094"/>
                <a:gd name="connsiteX4" fmla="*/ 0 w 8581327"/>
                <a:gd name="connsiteY4" fmla="*/ 6894 h 845094"/>
                <a:gd name="connsiteX0" fmla="*/ 0 w 8544497"/>
                <a:gd name="connsiteY0" fmla="*/ 6894 h 845094"/>
                <a:gd name="connsiteX1" fmla="*/ 8544497 w 8544497"/>
                <a:gd name="connsiteY1" fmla="*/ 0 h 845094"/>
                <a:gd name="connsiteX2" fmla="*/ 6681411 w 8544497"/>
                <a:gd name="connsiteY2" fmla="*/ 845094 h 845094"/>
                <a:gd name="connsiteX3" fmla="*/ 0 w 8544497"/>
                <a:gd name="connsiteY3" fmla="*/ 845094 h 845094"/>
                <a:gd name="connsiteX4" fmla="*/ 0 w 8544497"/>
                <a:gd name="connsiteY4" fmla="*/ 6894 h 845094"/>
                <a:gd name="connsiteX0" fmla="*/ 0 w 8498460"/>
                <a:gd name="connsiteY0" fmla="*/ 6894 h 845094"/>
                <a:gd name="connsiteX1" fmla="*/ 8498460 w 8498460"/>
                <a:gd name="connsiteY1" fmla="*/ 0 h 845094"/>
                <a:gd name="connsiteX2" fmla="*/ 6681411 w 8498460"/>
                <a:gd name="connsiteY2" fmla="*/ 845094 h 845094"/>
                <a:gd name="connsiteX3" fmla="*/ 0 w 8498460"/>
                <a:gd name="connsiteY3" fmla="*/ 845094 h 845094"/>
                <a:gd name="connsiteX4" fmla="*/ 0 w 8498460"/>
                <a:gd name="connsiteY4" fmla="*/ 6894 h 845094"/>
                <a:gd name="connsiteX0" fmla="*/ 0 w 10201835"/>
                <a:gd name="connsiteY0" fmla="*/ 6894 h 845094"/>
                <a:gd name="connsiteX1" fmla="*/ 10201835 w 10201835"/>
                <a:gd name="connsiteY1" fmla="*/ 0 h 845094"/>
                <a:gd name="connsiteX2" fmla="*/ 6681411 w 10201835"/>
                <a:gd name="connsiteY2" fmla="*/ 845094 h 845094"/>
                <a:gd name="connsiteX3" fmla="*/ 0 w 10201835"/>
                <a:gd name="connsiteY3" fmla="*/ 845094 h 845094"/>
                <a:gd name="connsiteX4" fmla="*/ 0 w 10201835"/>
                <a:gd name="connsiteY4" fmla="*/ 6894 h 845094"/>
                <a:gd name="connsiteX0" fmla="*/ 0 w 10201835"/>
                <a:gd name="connsiteY0" fmla="*/ 6894 h 845094"/>
                <a:gd name="connsiteX1" fmla="*/ 10201835 w 10201835"/>
                <a:gd name="connsiteY1" fmla="*/ 0 h 845094"/>
                <a:gd name="connsiteX2" fmla="*/ 9489678 w 10201835"/>
                <a:gd name="connsiteY2" fmla="*/ 821811 h 845094"/>
                <a:gd name="connsiteX3" fmla="*/ 0 w 10201835"/>
                <a:gd name="connsiteY3" fmla="*/ 845094 h 845094"/>
                <a:gd name="connsiteX4" fmla="*/ 0 w 10201835"/>
                <a:gd name="connsiteY4" fmla="*/ 6894 h 845094"/>
                <a:gd name="connsiteX0" fmla="*/ 0 w 11826621"/>
                <a:gd name="connsiteY0" fmla="*/ 25473 h 863673"/>
                <a:gd name="connsiteX1" fmla="*/ 11826621 w 11826621"/>
                <a:gd name="connsiteY1" fmla="*/ 0 h 863673"/>
                <a:gd name="connsiteX2" fmla="*/ 9489678 w 11826621"/>
                <a:gd name="connsiteY2" fmla="*/ 840390 h 863673"/>
                <a:gd name="connsiteX3" fmla="*/ 0 w 11826621"/>
                <a:gd name="connsiteY3" fmla="*/ 863673 h 863673"/>
                <a:gd name="connsiteX4" fmla="*/ 0 w 11826621"/>
                <a:gd name="connsiteY4" fmla="*/ 25473 h 863673"/>
                <a:gd name="connsiteX0" fmla="*/ 0 w 12589281"/>
                <a:gd name="connsiteY0" fmla="*/ 25473 h 863673"/>
                <a:gd name="connsiteX1" fmla="*/ 12589281 w 12589281"/>
                <a:gd name="connsiteY1" fmla="*/ 0 h 863673"/>
                <a:gd name="connsiteX2" fmla="*/ 9489678 w 12589281"/>
                <a:gd name="connsiteY2" fmla="*/ 840390 h 863673"/>
                <a:gd name="connsiteX3" fmla="*/ 0 w 12589281"/>
                <a:gd name="connsiteY3" fmla="*/ 863673 h 863673"/>
                <a:gd name="connsiteX4" fmla="*/ 0 w 12589281"/>
                <a:gd name="connsiteY4" fmla="*/ 25473 h 863673"/>
                <a:gd name="connsiteX0" fmla="*/ 0 w 12589281"/>
                <a:gd name="connsiteY0" fmla="*/ 25473 h 863673"/>
                <a:gd name="connsiteX1" fmla="*/ 12589281 w 12589281"/>
                <a:gd name="connsiteY1" fmla="*/ 0 h 863673"/>
                <a:gd name="connsiteX2" fmla="*/ 9357046 w 12589281"/>
                <a:gd name="connsiteY2" fmla="*/ 840390 h 863673"/>
                <a:gd name="connsiteX3" fmla="*/ 0 w 12589281"/>
                <a:gd name="connsiteY3" fmla="*/ 863673 h 863673"/>
                <a:gd name="connsiteX4" fmla="*/ 0 w 12589281"/>
                <a:gd name="connsiteY4" fmla="*/ 25473 h 863673"/>
                <a:gd name="connsiteX0" fmla="*/ 0 w 10776591"/>
                <a:gd name="connsiteY0" fmla="*/ 25473 h 863673"/>
                <a:gd name="connsiteX1" fmla="*/ 10776591 w 10776591"/>
                <a:gd name="connsiteY1" fmla="*/ 0 h 863673"/>
                <a:gd name="connsiteX2" fmla="*/ 9357046 w 10776591"/>
                <a:gd name="connsiteY2" fmla="*/ 840390 h 863673"/>
                <a:gd name="connsiteX3" fmla="*/ 0 w 10776591"/>
                <a:gd name="connsiteY3" fmla="*/ 863673 h 863673"/>
                <a:gd name="connsiteX4" fmla="*/ 0 w 10776591"/>
                <a:gd name="connsiteY4" fmla="*/ 25473 h 863673"/>
                <a:gd name="connsiteX0" fmla="*/ 0 w 10776591"/>
                <a:gd name="connsiteY0" fmla="*/ 25473 h 863673"/>
                <a:gd name="connsiteX1" fmla="*/ 10776591 w 10776591"/>
                <a:gd name="connsiteY1" fmla="*/ 0 h 863673"/>
                <a:gd name="connsiteX2" fmla="*/ 9357046 w 10776591"/>
                <a:gd name="connsiteY2" fmla="*/ 840390 h 863673"/>
                <a:gd name="connsiteX3" fmla="*/ 0 w 10776591"/>
                <a:gd name="connsiteY3" fmla="*/ 863673 h 863673"/>
                <a:gd name="connsiteX4" fmla="*/ 0 w 10776591"/>
                <a:gd name="connsiteY4" fmla="*/ 25473 h 863673"/>
                <a:gd name="connsiteX0" fmla="*/ 0 w 10776591"/>
                <a:gd name="connsiteY0" fmla="*/ 25473 h 863673"/>
                <a:gd name="connsiteX1" fmla="*/ 10776591 w 10776591"/>
                <a:gd name="connsiteY1" fmla="*/ 0 h 863673"/>
                <a:gd name="connsiteX2" fmla="*/ 9624414 w 10776591"/>
                <a:gd name="connsiteY2" fmla="*/ 840390 h 863673"/>
                <a:gd name="connsiteX3" fmla="*/ 0 w 10776591"/>
                <a:gd name="connsiteY3" fmla="*/ 863673 h 863673"/>
                <a:gd name="connsiteX4" fmla="*/ 0 w 10776591"/>
                <a:gd name="connsiteY4" fmla="*/ 25473 h 863673"/>
                <a:gd name="connsiteX0" fmla="*/ 0 w 10576059"/>
                <a:gd name="connsiteY0" fmla="*/ 25473 h 863673"/>
                <a:gd name="connsiteX1" fmla="*/ 10576059 w 10576059"/>
                <a:gd name="connsiteY1" fmla="*/ 0 h 863673"/>
                <a:gd name="connsiteX2" fmla="*/ 9624414 w 10576059"/>
                <a:gd name="connsiteY2" fmla="*/ 840390 h 863673"/>
                <a:gd name="connsiteX3" fmla="*/ 0 w 10576059"/>
                <a:gd name="connsiteY3" fmla="*/ 863673 h 863673"/>
                <a:gd name="connsiteX4" fmla="*/ 0 w 10576059"/>
                <a:gd name="connsiteY4" fmla="*/ 25473 h 863673"/>
                <a:gd name="connsiteX0" fmla="*/ 0 w 10676325"/>
                <a:gd name="connsiteY0" fmla="*/ 6901 h 845101"/>
                <a:gd name="connsiteX1" fmla="*/ 10676325 w 10676325"/>
                <a:gd name="connsiteY1" fmla="*/ 0 h 845101"/>
                <a:gd name="connsiteX2" fmla="*/ 9624414 w 10676325"/>
                <a:gd name="connsiteY2" fmla="*/ 821818 h 845101"/>
                <a:gd name="connsiteX3" fmla="*/ 0 w 10676325"/>
                <a:gd name="connsiteY3" fmla="*/ 845101 h 845101"/>
                <a:gd name="connsiteX4" fmla="*/ 0 w 10676325"/>
                <a:gd name="connsiteY4" fmla="*/ 6901 h 84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76325" h="845101">
                  <a:moveTo>
                    <a:pt x="0" y="6901"/>
                  </a:moveTo>
                  <a:lnTo>
                    <a:pt x="10676325" y="0"/>
                  </a:lnTo>
                  <a:lnTo>
                    <a:pt x="9624414" y="821818"/>
                  </a:lnTo>
                  <a:lnTo>
                    <a:pt x="0" y="845101"/>
                  </a:lnTo>
                  <a:lnTo>
                    <a:pt x="0" y="690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4825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03D6-C345-4752-8568-91AD6EC26F0A}" type="datetime1">
              <a:rPr lang="en-US" smtClean="0"/>
              <a:t>1/20/2016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www.zensar.com  |  © Zensar Technologies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418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53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74C7-6AFB-495C-A83C-663DAC1903E7}" type="datetime1">
              <a:rPr lang="en-US" smtClean="0"/>
              <a:t>1/20/2016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www.zensar.com  |  © Zensar Technologies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4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3A2EE-D871-465A-8B93-2E7FA945EABF}" type="datetime1">
              <a:rPr lang="en-US" smtClean="0"/>
              <a:t>1/20/2016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www.zensar.com  |  © Zensar Technologies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11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2CDBB-9166-4DE7-894E-7F9AB4092AA2}" type="datetime1">
              <a:rPr lang="en-US" smtClean="0"/>
              <a:t>1/20/2016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www.zensar.com  |  © Zensar Technologies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BC19E-BAE5-4270-B5D7-F8D5F4B14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62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57400" y="2590800"/>
            <a:ext cx="5638800" cy="2819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Zensar</a:t>
            </a:r>
            <a:r>
              <a:rPr lang="en-US" dirty="0" smtClean="0"/>
              <a:t> </a:t>
            </a:r>
            <a:r>
              <a:rPr lang="en-US" dirty="0"/>
              <a:t>Technologies</a:t>
            </a:r>
            <a:br>
              <a:rPr lang="en-US" dirty="0"/>
            </a:br>
            <a:r>
              <a:rPr lang="en-US" dirty="0" smtClean="0"/>
              <a:t>Service Cloud </a:t>
            </a:r>
            <a:r>
              <a:rPr lang="en-US" dirty="0"/>
              <a:t>Fixed Scope Offerings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 descr="http://www.adistrategies.com/wp-content/uploads/2013/06/oracle-platinum-partn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"/>
            <a:ext cx="2594429" cy="65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400800"/>
            <a:ext cx="3886200" cy="365125"/>
          </a:xfrm>
        </p:spPr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886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88" y="119743"/>
            <a:ext cx="64008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Option to Move from “Cloud” to “On-Premise”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560618" y="1168605"/>
            <a:ext cx="8089900" cy="5344678"/>
            <a:chOff x="750059" y="1132623"/>
            <a:chExt cx="7638074" cy="5046898"/>
          </a:xfrm>
        </p:grpSpPr>
        <p:pic>
          <p:nvPicPr>
            <p:cNvPr id="7" name="Picture 9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5376" y="2064721"/>
              <a:ext cx="3276600" cy="411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750059" y="1904453"/>
              <a:ext cx="1578695" cy="405589"/>
            </a:xfrm>
            <a:prstGeom prst="rect">
              <a:avLst/>
            </a:prstGeom>
            <a:noFill/>
          </p:spPr>
          <p:txBody>
            <a:bodyPr wrap="none" lIns="81626" tIns="40813" rIns="81626" bIns="40813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100" b="1" cap="all" dirty="0">
                  <a:ln w="9000" cmpd="sng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  <a:solidFill>
                    <a:sysClr val="windowText" lastClr="000000"/>
                  </a:solidFill>
                  <a:effectLst>
                    <a:reflection blurRad="12700" stA="28000" endPos="45000" dist="1000" dir="5400000" sy="-100000" algn="bl" rotWithShape="0"/>
                  </a:effectLst>
                  <a:latin typeface="+mn-lt"/>
                  <a:cs typeface="+mn-cs"/>
                </a:rPr>
                <a:t>ON PREMISE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105872" y="3146745"/>
              <a:ext cx="741864" cy="405589"/>
            </a:xfrm>
            <a:prstGeom prst="rect">
              <a:avLst/>
            </a:prstGeom>
            <a:noFill/>
          </p:spPr>
          <p:txBody>
            <a:bodyPr wrap="none" lIns="81626" tIns="40813" rIns="81626" bIns="40813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100" b="1" cap="all" dirty="0">
                  <a:ln w="9000" cmpd="sng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  <a:solidFill>
                    <a:sysClr val="windowText" lastClr="000000"/>
                  </a:solidFill>
                  <a:effectLst>
                    <a:reflection blurRad="12700" stA="28000" endPos="45000" dist="1000" dir="5400000" sy="-100000" algn="bl" rotWithShape="0"/>
                  </a:effectLst>
                  <a:latin typeface="+mn-lt"/>
                  <a:cs typeface="+mn-cs"/>
                </a:rPr>
                <a:t>SAAS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89361" y="1132623"/>
              <a:ext cx="2048952" cy="405589"/>
            </a:xfrm>
            <a:prstGeom prst="rect">
              <a:avLst/>
            </a:prstGeom>
            <a:noFill/>
          </p:spPr>
          <p:txBody>
            <a:bodyPr wrap="none" lIns="81626" tIns="40813" rIns="81626" bIns="40813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100" b="1" cap="all" dirty="0">
                  <a:ln w="9000" cmpd="sng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  <a:solidFill>
                    <a:sysClr val="windowText" lastClr="000000"/>
                  </a:solidFill>
                  <a:effectLst>
                    <a:reflection blurRad="12700" stA="28000" endPos="45000" dist="1000" dir="5400000" sy="-100000" algn="bl" rotWithShape="0"/>
                  </a:effectLst>
                  <a:latin typeface="+mn-lt"/>
                  <a:cs typeface="+mn-cs"/>
                </a:rPr>
                <a:t>Business Needs</a:t>
              </a:r>
            </a:p>
          </p:txBody>
        </p:sp>
        <p:pic>
          <p:nvPicPr>
            <p:cNvPr id="11" name="Picture 10" descr="iStock_000006034177XSmall.jpg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3721" y="1599443"/>
              <a:ext cx="1433096" cy="1074823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20399980" rev="0"/>
              </a:camera>
              <a:lightRig rig="threePt" dir="t"/>
            </a:scene3d>
          </p:spPr>
        </p:pic>
        <p:sp>
          <p:nvSpPr>
            <p:cNvPr id="12" name="TextBox 11"/>
            <p:cNvSpPr txBox="1"/>
            <p:nvPr/>
          </p:nvSpPr>
          <p:spPr>
            <a:xfrm>
              <a:off x="4031643" y="3877627"/>
              <a:ext cx="1345875" cy="728754"/>
            </a:xfrm>
            <a:prstGeom prst="rect">
              <a:avLst/>
            </a:prstGeom>
            <a:noFill/>
          </p:spPr>
          <p:txBody>
            <a:bodyPr wrap="none" lIns="81626" tIns="40813" rIns="81626" bIns="40813">
              <a:spAutoFit/>
              <a:scene3d>
                <a:camera prst="perspectiveContrastingLeftFacing" fov="0">
                  <a:rot lat="840762" lon="1691507" rev="21172526"/>
                </a:camera>
                <a:lightRig rig="threePt" dir="t">
                  <a:rot lat="0" lon="0" rev="2400000"/>
                </a:lightRig>
              </a:scene3d>
              <a:sp3d extrusionH="38100">
                <a:bevelT w="44450" h="19050"/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100" b="1" cap="all" dirty="0">
                  <a:ln w="9000" cmpd="sng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reflection blurRad="12700" stA="28000" endPos="45000" dist="1000" dir="5400000" sy="-100000" algn="bl" rotWithShape="0"/>
                  </a:effectLst>
                  <a:latin typeface="+mn-lt"/>
                  <a:cs typeface="+mn-cs"/>
                </a:rPr>
                <a:t>SINGLE</a:t>
              </a:r>
              <a:br>
                <a:rPr lang="en-US" sz="2100" b="1" cap="all" dirty="0">
                  <a:ln w="9000" cmpd="sng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reflection blurRad="12700" stA="28000" endPos="45000" dist="1000" dir="5400000" sy="-100000" algn="bl" rotWithShape="0"/>
                  </a:effectLst>
                  <a:latin typeface="+mn-lt"/>
                  <a:cs typeface="+mn-cs"/>
                </a:rPr>
              </a:br>
              <a:r>
                <a:rPr lang="en-US" sz="2100" b="1" cap="all" dirty="0">
                  <a:ln w="9000" cmpd="sng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effectLst>
                    <a:reflection blurRad="12700" stA="28000" endPos="45000" dist="1000" dir="5400000" sy="-100000" algn="bl" rotWithShape="0"/>
                  </a:effectLst>
                  <a:latin typeface="+mn-lt"/>
                  <a:cs typeface="+mn-cs"/>
                </a:rPr>
                <a:t>Code Line</a:t>
              </a:r>
            </a:p>
          </p:txBody>
        </p:sp>
        <p:pic>
          <p:nvPicPr>
            <p:cNvPr id="13" name="Picture 12" descr="iStock_000011775467XSmall.jpg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751" y="2453401"/>
              <a:ext cx="1886382" cy="145644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perspectiveContrastingRightFacing">
                <a:rot lat="21550676" lon="19809817" rev="363713"/>
              </a:camera>
              <a:lightRig rig="threePt" dir="t"/>
            </a:scene3d>
          </p:spPr>
        </p:pic>
        <p:pic>
          <p:nvPicPr>
            <p:cNvPr id="14" name="Picture 13" descr="iStock_000003114332XSmall.jpg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2429" y="3736429"/>
              <a:ext cx="1885704" cy="1458468"/>
            </a:xfrm>
            <a:prstGeom prst="rect">
              <a:avLst/>
            </a:prstGeom>
            <a:noFill/>
            <a:ln w="9525" cap="sq">
              <a:solidFill>
                <a:schemeClr val="tx1"/>
              </a:solidFill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perspectiveHeroicExtremeLeftFacing">
                <a:rot lat="398249" lon="860820" rev="21268865"/>
              </a:camera>
              <a:lightRig rig="threePt" dir="t"/>
            </a:scene3d>
          </p:spPr>
        </p:pic>
      </p:grpSp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416675"/>
            <a:ext cx="3886200" cy="365125"/>
          </a:xfrm>
        </p:spPr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6856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Security and Data Protection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39688" y="1325563"/>
            <a:ext cx="8951912" cy="4862512"/>
            <a:chOff x="39328" y="1325319"/>
            <a:chExt cx="9144001" cy="4862444"/>
          </a:xfrm>
        </p:grpSpPr>
        <p:pic>
          <p:nvPicPr>
            <p:cNvPr id="7" name="Picture 6" descr="iStock_000009079970XSmall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28" y="2450538"/>
              <a:ext cx="9144001" cy="3737225"/>
            </a:xfrm>
            <a:prstGeom prst="rect">
              <a:avLst/>
            </a:prstGeom>
            <a:effectLst>
              <a:softEdge rad="317500"/>
            </a:effectLst>
          </p:spPr>
        </p:pic>
        <p:grpSp>
          <p:nvGrpSpPr>
            <p:cNvPr id="8" name="Group 33"/>
            <p:cNvGrpSpPr/>
            <p:nvPr/>
          </p:nvGrpSpPr>
          <p:grpSpPr>
            <a:xfrm>
              <a:off x="386623" y="1398471"/>
              <a:ext cx="3478304" cy="4410883"/>
              <a:chOff x="466167" y="1353671"/>
              <a:chExt cx="3254188" cy="4365815"/>
            </a:xfrm>
            <a:scene3d>
              <a:camera prst="perspectiveContrastingRightFacing">
                <a:rot lat="21185170" lon="20367573" rev="377975"/>
              </a:camera>
              <a:lightRig rig="threePt" dir="t"/>
            </a:scene3d>
          </p:grpSpPr>
          <p:sp>
            <p:nvSpPr>
              <p:cNvPr id="16" name="Rounded Rectangle 4"/>
              <p:cNvSpPr/>
              <p:nvPr/>
            </p:nvSpPr>
            <p:spPr bwMode="auto">
              <a:xfrm>
                <a:off x="466167" y="1353671"/>
                <a:ext cx="3254188" cy="4365815"/>
              </a:xfrm>
              <a:prstGeom prst="roundRect">
                <a:avLst>
                  <a:gd name="adj" fmla="val 978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92075" tIns="46038" rIns="92075" bIns="46038"/>
              <a:lstStyle/>
              <a:p>
                <a:pPr marL="106116" indent="-106116" defTabSz="814968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667263"/>
                  </a:buClr>
                  <a:defRPr/>
                </a:pPr>
                <a:endParaRPr lang="en-US" b="1" dirty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73742" y="2254080"/>
                <a:ext cx="3039036" cy="237105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06570" indent="-206570" fontAlgn="auto">
                  <a:spcBef>
                    <a:spcPts val="357"/>
                  </a:spcBef>
                  <a:spcAft>
                    <a:spcPts val="0"/>
                  </a:spcAft>
                  <a:buClr>
                    <a:srgbClr val="FF0000"/>
                  </a:buClr>
                  <a:buFontTx/>
                  <a:buChar char="•"/>
                  <a:defRPr/>
                </a:pPr>
                <a:r>
                  <a:rPr lang="en-US" sz="1900" dirty="0">
                    <a:solidFill>
                      <a:srgbClr val="000000"/>
                    </a:solidFill>
                    <a:latin typeface="+mj-lt"/>
                    <a:ea typeface="MS PGothic" pitchFamily="34" charset="-128"/>
                    <a:cs typeface="+mn-cs"/>
                  </a:rPr>
                  <a:t>ISO 27000 framework</a:t>
                </a:r>
              </a:p>
              <a:p>
                <a:pPr marL="206570" indent="-206570" fontAlgn="auto">
                  <a:spcBef>
                    <a:spcPts val="357"/>
                  </a:spcBef>
                  <a:spcAft>
                    <a:spcPts val="0"/>
                  </a:spcAft>
                  <a:buClr>
                    <a:srgbClr val="FF0000"/>
                  </a:buClr>
                  <a:buFontTx/>
                  <a:buChar char="•"/>
                  <a:defRPr/>
                </a:pPr>
                <a:r>
                  <a:rPr lang="en-US" sz="1900" dirty="0">
                    <a:solidFill>
                      <a:srgbClr val="000000"/>
                    </a:solidFill>
                    <a:latin typeface="+mj-lt"/>
                    <a:ea typeface="MS PGothic" pitchFamily="34" charset="-128"/>
                    <a:cs typeface="+mn-cs"/>
                  </a:rPr>
                  <a:t>Automation to monitor, correlate, and alert</a:t>
                </a:r>
              </a:p>
              <a:p>
                <a:pPr marL="206570" indent="-206570" fontAlgn="auto">
                  <a:spcBef>
                    <a:spcPts val="357"/>
                  </a:spcBef>
                  <a:spcAft>
                    <a:spcPts val="0"/>
                  </a:spcAft>
                  <a:buClr>
                    <a:srgbClr val="FF0000"/>
                  </a:buClr>
                  <a:buFontTx/>
                  <a:buChar char="•"/>
                  <a:defRPr/>
                </a:pPr>
                <a:r>
                  <a:rPr lang="en-US" sz="1900" dirty="0">
                    <a:solidFill>
                      <a:srgbClr val="000000"/>
                    </a:solidFill>
                    <a:latin typeface="+mj-lt"/>
                    <a:ea typeface="MS PGothic" pitchFamily="34" charset="-128"/>
                    <a:cs typeface="+mn-cs"/>
                  </a:rPr>
                  <a:t>Security health checks</a:t>
                </a:r>
              </a:p>
              <a:p>
                <a:pPr marL="206570" indent="-206570" fontAlgn="auto">
                  <a:spcBef>
                    <a:spcPts val="357"/>
                  </a:spcBef>
                  <a:spcAft>
                    <a:spcPts val="0"/>
                  </a:spcAft>
                  <a:buClr>
                    <a:srgbClr val="FF0000"/>
                  </a:buClr>
                  <a:buFontTx/>
                  <a:buChar char="•"/>
                  <a:defRPr/>
                </a:pPr>
                <a:r>
                  <a:rPr lang="en-US" sz="1900" dirty="0">
                    <a:solidFill>
                      <a:srgbClr val="000000"/>
                    </a:solidFill>
                    <a:latin typeface="+mj-lt"/>
                    <a:ea typeface="MS PGothic" pitchFamily="34" charset="-128"/>
                    <a:cs typeface="+mn-cs"/>
                  </a:rPr>
                  <a:t>Data encryption</a:t>
                </a:r>
              </a:p>
              <a:p>
                <a:pPr marL="206570" indent="-206570" fontAlgn="auto">
                  <a:spcBef>
                    <a:spcPts val="357"/>
                  </a:spcBef>
                  <a:spcAft>
                    <a:spcPts val="0"/>
                  </a:spcAft>
                  <a:buClr>
                    <a:srgbClr val="FF0000"/>
                  </a:buClr>
                  <a:buFontTx/>
                  <a:buChar char="•"/>
                  <a:defRPr/>
                </a:pPr>
                <a:r>
                  <a:rPr lang="en-US" sz="1900" dirty="0">
                    <a:solidFill>
                      <a:srgbClr val="000000"/>
                    </a:solidFill>
                    <a:latin typeface="+mj-lt"/>
                    <a:ea typeface="MS PGothic" pitchFamily="34" charset="-128"/>
                    <a:cs typeface="+mn-cs"/>
                  </a:rPr>
                  <a:t>Compliance services</a:t>
                </a:r>
              </a:p>
              <a:p>
                <a:pPr marL="206570" indent="-206570" fontAlgn="auto">
                  <a:spcBef>
                    <a:spcPts val="357"/>
                  </a:spcBef>
                  <a:spcAft>
                    <a:spcPts val="0"/>
                  </a:spcAft>
                  <a:buClr>
                    <a:srgbClr val="FF0000"/>
                  </a:buClr>
                  <a:buFontTx/>
                  <a:buChar char="•"/>
                  <a:defRPr/>
                </a:pPr>
                <a:r>
                  <a:rPr lang="en-US" sz="1900" dirty="0">
                    <a:solidFill>
                      <a:srgbClr val="000000"/>
                    </a:solidFill>
                    <a:latin typeface="+mj-lt"/>
                    <a:ea typeface="MS PGothic" pitchFamily="34" charset="-128"/>
                    <a:cs typeface="+mn-cs"/>
                  </a:rPr>
                  <a:t>Disaster recovery services</a:t>
                </a:r>
              </a:p>
            </p:txBody>
          </p:sp>
          <p:sp>
            <p:nvSpPr>
              <p:cNvPr id="18" name="Round Same Side Corner Rectangle 17"/>
              <p:cNvSpPr/>
              <p:nvPr/>
            </p:nvSpPr>
            <p:spPr bwMode="auto">
              <a:xfrm>
                <a:off x="546848" y="1452283"/>
                <a:ext cx="3065930" cy="708211"/>
              </a:xfrm>
              <a:prstGeom prst="round2SameRect">
                <a:avLst>
                  <a:gd name="adj1" fmla="val 34421"/>
                  <a:gd name="adj2" fmla="val 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2075" tIns="46038" rIns="92075" bIns="46038"/>
              <a:lstStyle/>
              <a:p>
                <a:pPr marL="106116" indent="-106116" defTabSz="814968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667263"/>
                  </a:buClr>
                  <a:defRPr/>
                </a:pPr>
                <a:endParaRPr lang="en-US" b="1" dirty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64777" y="1524004"/>
                <a:ext cx="3056965" cy="35185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ct val="50000"/>
                  </a:spcBef>
                  <a:buClr>
                    <a:srgbClr val="667263"/>
                  </a:buClr>
                  <a:defRPr/>
                </a:pPr>
                <a:r>
                  <a:rPr lang="en-US" sz="1900" b="1" dirty="0">
                    <a:solidFill>
                      <a:srgbClr val="FFFFFF"/>
                    </a:solidFill>
                    <a:latin typeface="+mj-lt"/>
                    <a:ea typeface="MS PGothic" pitchFamily="34" charset="-128"/>
                    <a:cs typeface="+mn-cs"/>
                  </a:rPr>
                  <a:t>SECURITY ENABLERS</a:t>
                </a:r>
              </a:p>
            </p:txBody>
          </p:sp>
        </p:grpSp>
        <p:grpSp>
          <p:nvGrpSpPr>
            <p:cNvPr id="9" name="Group 34"/>
            <p:cNvGrpSpPr/>
            <p:nvPr/>
          </p:nvGrpSpPr>
          <p:grpSpPr>
            <a:xfrm>
              <a:off x="5288882" y="1325319"/>
              <a:ext cx="3478304" cy="4543632"/>
              <a:chOff x="466167" y="1353670"/>
              <a:chExt cx="3254188" cy="4674553"/>
            </a:xfrm>
            <a:scene3d>
              <a:camera prst="perspectiveContrastingLeftFacing">
                <a:rot lat="21185165" lon="1232424" rev="21222002"/>
              </a:camera>
              <a:lightRig rig="threePt" dir="t"/>
            </a:scene3d>
          </p:grpSpPr>
          <p:sp>
            <p:nvSpPr>
              <p:cNvPr id="12" name="Rounded Rectangle 11"/>
              <p:cNvSpPr/>
              <p:nvPr/>
            </p:nvSpPr>
            <p:spPr bwMode="auto">
              <a:xfrm>
                <a:off x="466167" y="1353670"/>
                <a:ext cx="3254188" cy="4674553"/>
              </a:xfrm>
              <a:prstGeom prst="roundRect">
                <a:avLst>
                  <a:gd name="adj" fmla="val 978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2075" tIns="46038" rIns="92075" bIns="46038"/>
              <a:lstStyle/>
              <a:p>
                <a:pPr marL="106116" indent="-106116" defTabSz="814968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667263"/>
                  </a:buClr>
                  <a:defRPr/>
                </a:pPr>
                <a:endParaRPr lang="en-US" b="1" dirty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73742" y="2265535"/>
                <a:ext cx="3039036" cy="306617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06570" indent="-206570" fontAlgn="auto">
                  <a:spcBef>
                    <a:spcPts val="357"/>
                  </a:spcBef>
                  <a:spcAft>
                    <a:spcPts val="0"/>
                  </a:spcAft>
                  <a:buClr>
                    <a:srgbClr val="FF0000"/>
                  </a:buClr>
                  <a:buFontTx/>
                  <a:buChar char="•"/>
                  <a:defRPr/>
                </a:pPr>
                <a:r>
                  <a:rPr lang="en-US" sz="1900" dirty="0">
                    <a:solidFill>
                      <a:srgbClr val="000000"/>
                    </a:solidFill>
                    <a:latin typeface="+mj-lt"/>
                    <a:ea typeface="MS PGothic" pitchFamily="34" charset="-128"/>
                    <a:cs typeface="+mn-cs"/>
                  </a:rPr>
                  <a:t>Privacy protection</a:t>
                </a:r>
              </a:p>
              <a:p>
                <a:pPr marL="206570" indent="-206570" fontAlgn="auto">
                  <a:spcBef>
                    <a:spcPts val="357"/>
                  </a:spcBef>
                  <a:spcAft>
                    <a:spcPts val="0"/>
                  </a:spcAft>
                  <a:buClr>
                    <a:srgbClr val="FF0000"/>
                  </a:buClr>
                  <a:buFontTx/>
                  <a:buChar char="•"/>
                  <a:defRPr/>
                </a:pPr>
                <a:r>
                  <a:rPr lang="en-US" sz="1900" dirty="0">
                    <a:solidFill>
                      <a:srgbClr val="000000"/>
                    </a:solidFill>
                    <a:latin typeface="+mj-lt"/>
                    <a:ea typeface="MS PGothic" pitchFamily="34" charset="-128"/>
                    <a:cs typeface="+mn-cs"/>
                  </a:rPr>
                  <a:t>Protection from intrusion, malicious acts</a:t>
                </a:r>
              </a:p>
              <a:p>
                <a:pPr marL="206570" indent="-206570" fontAlgn="auto">
                  <a:spcBef>
                    <a:spcPts val="357"/>
                  </a:spcBef>
                  <a:spcAft>
                    <a:spcPts val="0"/>
                  </a:spcAft>
                  <a:buClr>
                    <a:srgbClr val="FF0000"/>
                  </a:buClr>
                  <a:buFontTx/>
                  <a:buChar char="•"/>
                  <a:defRPr/>
                </a:pPr>
                <a:r>
                  <a:rPr lang="en-US" sz="1900" dirty="0">
                    <a:solidFill>
                      <a:srgbClr val="000000"/>
                    </a:solidFill>
                    <a:latin typeface="+mj-lt"/>
                    <a:ea typeface="MS PGothic" pitchFamily="34" charset="-128"/>
                    <a:cs typeface="+mn-cs"/>
                  </a:rPr>
                  <a:t>Regulatory compliance</a:t>
                </a:r>
              </a:p>
              <a:p>
                <a:pPr marL="206570" indent="-206570" fontAlgn="auto">
                  <a:spcBef>
                    <a:spcPts val="357"/>
                  </a:spcBef>
                  <a:spcAft>
                    <a:spcPts val="0"/>
                  </a:spcAft>
                  <a:buClr>
                    <a:srgbClr val="FF0000"/>
                  </a:buClr>
                  <a:buFontTx/>
                  <a:buChar char="•"/>
                  <a:defRPr/>
                </a:pPr>
                <a:r>
                  <a:rPr lang="en-US" sz="1900" dirty="0">
                    <a:solidFill>
                      <a:srgbClr val="000000"/>
                    </a:solidFill>
                    <a:latin typeface="+mj-lt"/>
                    <a:ea typeface="MS PGothic" pitchFamily="34" charset="-128"/>
                    <a:cs typeface="+mn-cs"/>
                  </a:rPr>
                  <a:t>Avoidance of adverse legal consequences</a:t>
                </a:r>
              </a:p>
              <a:p>
                <a:pPr marL="206570" indent="-206570" fontAlgn="auto">
                  <a:spcBef>
                    <a:spcPts val="357"/>
                  </a:spcBef>
                  <a:spcAft>
                    <a:spcPts val="0"/>
                  </a:spcAft>
                  <a:buClr>
                    <a:srgbClr val="FF0000"/>
                  </a:buClr>
                  <a:buFontTx/>
                  <a:buChar char="•"/>
                  <a:defRPr/>
                </a:pPr>
                <a:r>
                  <a:rPr lang="en-US" sz="1900" dirty="0">
                    <a:solidFill>
                      <a:srgbClr val="000000"/>
                    </a:solidFill>
                    <a:latin typeface="+mj-lt"/>
                    <a:ea typeface="MS PGothic" pitchFamily="34" charset="-128"/>
                    <a:cs typeface="+mn-cs"/>
                  </a:rPr>
                  <a:t>Business continuity </a:t>
                </a:r>
              </a:p>
              <a:p>
                <a:pPr marL="206570" indent="-206570" fontAlgn="auto">
                  <a:spcBef>
                    <a:spcPts val="357"/>
                  </a:spcBef>
                  <a:spcAft>
                    <a:spcPts val="0"/>
                  </a:spcAft>
                  <a:buClr>
                    <a:srgbClr val="FF0000"/>
                  </a:buClr>
                  <a:buFontTx/>
                  <a:buChar char="•"/>
                  <a:defRPr/>
                </a:pPr>
                <a:r>
                  <a:rPr lang="en-US" sz="1900" dirty="0">
                    <a:solidFill>
                      <a:srgbClr val="000000"/>
                    </a:solidFill>
                    <a:latin typeface="+mj-lt"/>
                    <a:ea typeface="MS PGothic" pitchFamily="34" charset="-128"/>
                    <a:cs typeface="+mn-cs"/>
                  </a:rPr>
                  <a:t>Company valuation and reputation protection</a:t>
                </a:r>
              </a:p>
            </p:txBody>
          </p:sp>
          <p:sp>
            <p:nvSpPr>
              <p:cNvPr id="14" name="Round Same Side Corner Rectangle 13"/>
              <p:cNvSpPr/>
              <p:nvPr/>
            </p:nvSpPr>
            <p:spPr bwMode="auto">
              <a:xfrm>
                <a:off x="546848" y="1452282"/>
                <a:ext cx="3065930" cy="708211"/>
              </a:xfrm>
              <a:prstGeom prst="round2SameRect">
                <a:avLst>
                  <a:gd name="adj1" fmla="val 34421"/>
                  <a:gd name="adj2" fmla="val 0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92075" tIns="46038" rIns="92075" bIns="46038"/>
              <a:lstStyle/>
              <a:p>
                <a:pPr marL="106116" indent="-106116" defTabSz="814968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667263"/>
                  </a:buClr>
                  <a:defRPr/>
                </a:pPr>
                <a:endParaRPr lang="en-US" b="1" dirty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64777" y="1524003"/>
                <a:ext cx="3056965" cy="36572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ct val="50000"/>
                  </a:spcBef>
                  <a:buClr>
                    <a:srgbClr val="667263"/>
                  </a:buClr>
                  <a:defRPr/>
                </a:pPr>
                <a:r>
                  <a:rPr lang="en-US" sz="1900" b="1" dirty="0">
                    <a:solidFill>
                      <a:srgbClr val="FFFFFF"/>
                    </a:solidFill>
                    <a:latin typeface="+mj-lt"/>
                    <a:ea typeface="MS PGothic" pitchFamily="34" charset="-128"/>
                    <a:cs typeface="+mn-cs"/>
                  </a:rPr>
                  <a:t>BENEFITS</a:t>
                </a:r>
              </a:p>
            </p:txBody>
          </p:sp>
        </p:grpSp>
        <p:sp>
          <p:nvSpPr>
            <p:cNvPr id="10" name="Right Arrow 9"/>
            <p:cNvSpPr/>
            <p:nvPr/>
          </p:nvSpPr>
          <p:spPr bwMode="auto">
            <a:xfrm>
              <a:off x="3827533" y="3117542"/>
              <a:ext cx="1587640" cy="1370895"/>
            </a:xfrm>
            <a:prstGeom prst="rightArrow">
              <a:avLst>
                <a:gd name="adj1" fmla="val 50000"/>
                <a:gd name="adj2" fmla="val 3675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82064" tIns="41033" rIns="82064" bIns="41033"/>
            <a:lstStyle/>
            <a:p>
              <a:pPr marL="106116" indent="-106116" defTabSz="814968" fontAlgn="auto">
                <a:spcBef>
                  <a:spcPts val="0"/>
                </a:spcBef>
                <a:spcAft>
                  <a:spcPts val="0"/>
                </a:spcAft>
                <a:buClr>
                  <a:srgbClr val="667263"/>
                </a:buClr>
                <a:defRPr/>
              </a:pPr>
              <a:endParaRPr lang="en-US" sz="1400" dirty="0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1" name="Picture 24" descr="Oracle_OnDemand_clr_rgb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0697" y="3519789"/>
              <a:ext cx="1397000" cy="608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400800"/>
            <a:ext cx="3886200" cy="365125"/>
          </a:xfrm>
        </p:spPr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4279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Reliable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More than 99.5% </a:t>
            </a:r>
            <a:r>
              <a:rPr lang="en-US" dirty="0" smtClean="0"/>
              <a:t>uptime</a:t>
            </a:r>
          </a:p>
          <a:p>
            <a:endParaRPr lang="en-US" sz="900" dirty="0"/>
          </a:p>
          <a:p>
            <a:r>
              <a:rPr lang="en-US" dirty="0"/>
              <a:t>ITIL-based </a:t>
            </a:r>
            <a:r>
              <a:rPr lang="en-US" dirty="0" smtClean="0"/>
              <a:t>processes</a:t>
            </a:r>
          </a:p>
          <a:p>
            <a:endParaRPr lang="en-US" sz="900" dirty="0"/>
          </a:p>
          <a:p>
            <a:r>
              <a:rPr lang="en-US" dirty="0"/>
              <a:t>Access to Oracle </a:t>
            </a:r>
            <a:r>
              <a:rPr lang="en-US" dirty="0" smtClean="0"/>
              <a:t>engineers</a:t>
            </a:r>
          </a:p>
          <a:p>
            <a:endParaRPr lang="en-US" sz="1000" dirty="0"/>
          </a:p>
          <a:p>
            <a:r>
              <a:rPr lang="en-US" dirty="0"/>
              <a:t>Comprehensive production </a:t>
            </a:r>
            <a:br>
              <a:rPr lang="en-US" dirty="0"/>
            </a:br>
            <a:r>
              <a:rPr lang="en-US" dirty="0"/>
              <a:t>assessment </a:t>
            </a:r>
            <a:r>
              <a:rPr lang="en-US" dirty="0" smtClean="0"/>
              <a:t>process</a:t>
            </a:r>
          </a:p>
          <a:p>
            <a:endParaRPr lang="en-US" sz="1000" dirty="0"/>
          </a:p>
          <a:p>
            <a:r>
              <a:rPr lang="en-US" dirty="0"/>
              <a:t>High availability </a:t>
            </a:r>
            <a:r>
              <a:rPr lang="en-US" dirty="0" smtClean="0"/>
              <a:t>via</a:t>
            </a:r>
          </a:p>
          <a:p>
            <a:endParaRPr lang="en-US" sz="9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200" dirty="0"/>
              <a:t>Autonomic monitoring, diagnostics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200" dirty="0"/>
              <a:t>Predictive incident management tool</a:t>
            </a:r>
          </a:p>
          <a:p>
            <a:endParaRPr lang="en-US" dirty="0"/>
          </a:p>
        </p:txBody>
      </p:sp>
      <p:pic>
        <p:nvPicPr>
          <p:cNvPr id="6" name="Picture 21" descr="iStock_000011949834Small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" r="13043" b="-1553"/>
          <a:stretch/>
        </p:blipFill>
        <p:spPr bwMode="auto">
          <a:xfrm>
            <a:off x="4572001" y="986971"/>
            <a:ext cx="4572000" cy="5871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400800"/>
            <a:ext cx="3886200" cy="365125"/>
          </a:xfrm>
        </p:spPr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9010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3398" y="3429000"/>
            <a:ext cx="8077202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The Application Scope – The Modules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477000"/>
            <a:ext cx="3886200" cy="365125"/>
          </a:xfrm>
        </p:spPr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2732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6118" y="119743"/>
            <a:ext cx="6553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Oracle Service Cloud - Modules Included in Scope</a:t>
            </a:r>
            <a:endParaRPr lang="en-US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6553200" y="641019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9BC19E-BAE5-4270-B5D7-F8D5F4B14A5C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9" name="Content Placeholder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2511738"/>
              </p:ext>
            </p:extLst>
          </p:nvPr>
        </p:nvGraphicFramePr>
        <p:xfrm>
          <a:off x="228600" y="1091062"/>
          <a:ext cx="8686800" cy="428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/>
                <a:gridCol w="737903"/>
                <a:gridCol w="2233897"/>
                <a:gridCol w="914400"/>
                <a:gridCol w="1447800"/>
                <a:gridCol w="914400"/>
              </a:tblGrid>
              <a:tr h="34522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Module Name</a:t>
                      </a:r>
                      <a:endParaRPr lang="en-US" sz="1200" dirty="0"/>
                    </a:p>
                  </a:txBody>
                  <a:tcPr marT="60963" marB="6096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In Scope</a:t>
                      </a:r>
                    </a:p>
                  </a:txBody>
                  <a:tcPr marT="60963" marB="6096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Module Name</a:t>
                      </a:r>
                    </a:p>
                  </a:txBody>
                  <a:tcPr marT="60963" marB="6096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In Scope</a:t>
                      </a:r>
                    </a:p>
                  </a:txBody>
                  <a:tcPr marT="60963" marB="6096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Additional Services</a:t>
                      </a:r>
                    </a:p>
                  </a:txBody>
                  <a:tcPr marT="60963" marB="6096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In Scope</a:t>
                      </a:r>
                      <a:endParaRPr lang="en-US" sz="1200" dirty="0"/>
                    </a:p>
                  </a:txBody>
                  <a:tcPr marT="60963" marB="60963"/>
                </a:tc>
              </a:tr>
              <a:tr h="6566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Knowledge Management </a:t>
                      </a: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ym typeface="Wingdings 2"/>
                        </a:rPr>
                        <a:t></a:t>
                      </a:r>
                      <a:endParaRPr lang="en-US" sz="1200" b="0" kern="1200" dirty="0" smtClean="0">
                        <a:solidFill>
                          <a:schemeClr val="tx1"/>
                        </a:solidFill>
                        <a:latin typeface="Wingdings" pitchFamily="2" charset="2"/>
                        <a:ea typeface="+mn-ea"/>
                        <a:cs typeface="+mn-cs"/>
                      </a:endParaRPr>
                    </a:p>
                  </a:txBody>
                  <a:tcPr marT="60963" marB="6096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kern="1200" dirty="0" smtClean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Chat/Co-Browse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ym typeface="Wingdings 2"/>
                        </a:rPr>
                        <a:t></a:t>
                      </a:r>
                      <a:endParaRPr lang="en-US" sz="1200" b="0" kern="1200" dirty="0" smtClean="0">
                        <a:solidFill>
                          <a:schemeClr val="tx1"/>
                        </a:solidFill>
                        <a:latin typeface="Wingdings" pitchFamily="2" charset="2"/>
                        <a:ea typeface="+mn-ea"/>
                        <a:cs typeface="+mn-cs"/>
                      </a:endParaRPr>
                    </a:p>
                  </a:txBody>
                  <a:tcPr marT="60963" marB="6096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1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Mobile Agent App 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ym typeface="Wingdings 2"/>
                        </a:rPr>
                        <a:t></a:t>
                      </a:r>
                      <a:endParaRPr lang="en-US" sz="1200" b="0" kern="1200" dirty="0" smtClean="0">
                        <a:solidFill>
                          <a:schemeClr val="tx1"/>
                        </a:solidFill>
                        <a:latin typeface="Wingdings" pitchFamily="2" charset="2"/>
                        <a:ea typeface="+mn-ea"/>
                        <a:cs typeface="+mn-cs"/>
                      </a:endParaRPr>
                    </a:p>
                  </a:txBody>
                  <a:tcPr marT="60963" marB="60963" anchor="ctr"/>
                </a:tc>
              </a:tr>
              <a:tr h="6566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Incident / Email Management </a:t>
                      </a: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ym typeface="Wingdings 2"/>
                        </a:rPr>
                        <a:t></a:t>
                      </a:r>
                      <a:endParaRPr lang="en-US" sz="1200" b="0" kern="1200" dirty="0" smtClean="0">
                        <a:solidFill>
                          <a:schemeClr val="tx1"/>
                        </a:solidFill>
                        <a:latin typeface="Wingdings" pitchFamily="2" charset="2"/>
                        <a:ea typeface="+mn-ea"/>
                        <a:cs typeface="+mn-cs"/>
                      </a:endParaRPr>
                    </a:p>
                  </a:txBody>
                  <a:tcPr marT="60963" marB="6096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kern="1200" dirty="0" smtClean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Customer Feedback 	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ym typeface="Wingdings 2"/>
                        </a:rPr>
                        <a:t></a:t>
                      </a:r>
                      <a:endParaRPr lang="en-US" sz="1200" b="0" kern="1200" dirty="0" smtClean="0">
                        <a:solidFill>
                          <a:schemeClr val="tx1"/>
                        </a:solidFill>
                        <a:latin typeface="Wingdings" pitchFamily="2" charset="2"/>
                        <a:ea typeface="+mn-ea"/>
                        <a:cs typeface="+mn-cs"/>
                      </a:endParaRPr>
                    </a:p>
                  </a:txBody>
                  <a:tcPr marT="60963" marB="6096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200" dirty="0" smtClean="0">
                        <a:solidFill>
                          <a:schemeClr val="tx1"/>
                        </a:solidFill>
                        <a:latin typeface="Wingdings" pitchFamily="2" charset="2"/>
                        <a:ea typeface="+mn-ea"/>
                        <a:cs typeface="+mn-cs"/>
                      </a:endParaRPr>
                    </a:p>
                  </a:txBody>
                  <a:tcPr marT="60963" marB="60963" anchor="ctr"/>
                </a:tc>
              </a:tr>
              <a:tr h="6566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Web Self-Service </a:t>
                      </a: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 2"/>
                        </a:rPr>
                        <a:t></a:t>
                      </a:r>
                      <a:endPara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Wingdings" pitchFamily="2" charset="2"/>
                        <a:ea typeface="+mn-ea"/>
                        <a:cs typeface="+mn-cs"/>
                      </a:endParaRPr>
                    </a:p>
                  </a:txBody>
                  <a:tcPr marT="60963" marB="6096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kern="1200" dirty="0" smtClean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Outreach emails &amp; web forms 	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ym typeface="Wingdings 2"/>
                        </a:rPr>
                        <a:t></a:t>
                      </a:r>
                      <a:endParaRPr lang="en-US" sz="1200" b="0" kern="1200" dirty="0" smtClean="0">
                        <a:solidFill>
                          <a:schemeClr val="tx1"/>
                        </a:solidFill>
                        <a:latin typeface="Wingdings" pitchFamily="2" charset="2"/>
                        <a:ea typeface="+mn-ea"/>
                        <a:cs typeface="+mn-cs"/>
                      </a:endParaRPr>
                    </a:p>
                  </a:txBody>
                  <a:tcPr marT="60963" marB="6096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200" dirty="0" smtClean="0">
                        <a:solidFill>
                          <a:schemeClr val="tx1"/>
                        </a:solidFill>
                        <a:latin typeface="Wingdings" pitchFamily="2" charset="2"/>
                        <a:ea typeface="+mn-ea"/>
                        <a:cs typeface="+mn-cs"/>
                      </a:endParaRPr>
                    </a:p>
                  </a:txBody>
                  <a:tcPr marT="60963" marB="60963" anchor="ctr"/>
                </a:tc>
              </a:tr>
              <a:tr h="6566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Site Management </a:t>
                      </a: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ym typeface="Wingdings 2"/>
                        </a:rPr>
                        <a:t></a:t>
                      </a:r>
                      <a:endParaRPr lang="en-US" sz="1200" b="0" kern="1200" dirty="0" smtClean="0">
                        <a:solidFill>
                          <a:schemeClr val="tx1"/>
                        </a:solidFill>
                        <a:latin typeface="Wingdings" pitchFamily="2" charset="2"/>
                        <a:ea typeface="+mn-ea"/>
                        <a:cs typeface="+mn-cs"/>
                      </a:endParaRPr>
                    </a:p>
                  </a:txBody>
                  <a:tcPr marT="60963" marB="6096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kern="1200" dirty="0" smtClean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Custom Reports 	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ym typeface="Wingdings 2"/>
                        </a:rPr>
                        <a:t></a:t>
                      </a:r>
                      <a:endParaRPr lang="en-US" sz="1200" b="0" kern="1200" dirty="0" smtClean="0">
                        <a:solidFill>
                          <a:schemeClr val="tx1"/>
                        </a:solidFill>
                        <a:latin typeface="Wingdings" pitchFamily="2" charset="2"/>
                        <a:ea typeface="+mn-ea"/>
                        <a:cs typeface="+mn-cs"/>
                      </a:endParaRPr>
                    </a:p>
                  </a:txBody>
                  <a:tcPr marT="60963" marB="6096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200" dirty="0" smtClean="0">
                        <a:solidFill>
                          <a:schemeClr val="tx1"/>
                        </a:solidFill>
                        <a:latin typeface="Wingdings" pitchFamily="2" charset="2"/>
                        <a:ea typeface="+mn-ea"/>
                        <a:cs typeface="+mn-cs"/>
                      </a:endParaRPr>
                    </a:p>
                  </a:txBody>
                  <a:tcPr marT="60963" marB="60963" anchor="ctr"/>
                </a:tc>
              </a:tr>
              <a:tr h="6566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Analytics and Reporting </a:t>
                      </a: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ym typeface="Wingdings 2"/>
                        </a:rPr>
                        <a:t></a:t>
                      </a:r>
                      <a:endParaRPr lang="en-US" sz="1200" b="0" kern="1200" dirty="0" smtClean="0">
                        <a:solidFill>
                          <a:schemeClr val="tx1"/>
                        </a:solidFill>
                        <a:latin typeface="Wingdings" pitchFamily="2" charset="2"/>
                        <a:ea typeface="+mn-ea"/>
                        <a:cs typeface="+mn-cs"/>
                      </a:endParaRPr>
                    </a:p>
                  </a:txBody>
                  <a:tcPr marT="60963" marB="6096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kern="1200" dirty="0" smtClean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System Integration 	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ym typeface="Wingdings 2"/>
                        </a:rPr>
                        <a:t></a:t>
                      </a:r>
                      <a:endParaRPr lang="en-US" sz="1200" b="0" kern="1200" dirty="0" smtClean="0">
                        <a:solidFill>
                          <a:schemeClr val="tx1"/>
                        </a:solidFill>
                        <a:latin typeface="Wingdings" pitchFamily="2" charset="2"/>
                        <a:ea typeface="+mn-ea"/>
                        <a:cs typeface="+mn-cs"/>
                      </a:endParaRPr>
                    </a:p>
                  </a:txBody>
                  <a:tcPr marT="60963" marB="6096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200" dirty="0" smtClean="0">
                        <a:solidFill>
                          <a:schemeClr val="tx1"/>
                        </a:solidFill>
                        <a:latin typeface="Wingdings" pitchFamily="2" charset="2"/>
                        <a:ea typeface="+mn-ea"/>
                        <a:cs typeface="+mn-cs"/>
                      </a:endParaRPr>
                    </a:p>
                  </a:txBody>
                  <a:tcPr marT="60963" marB="60963" anchor="ctr"/>
                </a:tc>
              </a:tr>
              <a:tr h="6566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Training </a:t>
                      </a: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ym typeface="Wingdings 2"/>
                        </a:rPr>
                        <a:t></a:t>
                      </a:r>
                      <a:endParaRPr lang="en-US" sz="1200" b="0" kern="1200" dirty="0" smtClean="0">
                        <a:solidFill>
                          <a:schemeClr val="tx1"/>
                        </a:solidFill>
                        <a:latin typeface="Wingdings" pitchFamily="2" charset="2"/>
                        <a:ea typeface="+mn-ea"/>
                        <a:cs typeface="+mn-cs"/>
                      </a:endParaRPr>
                    </a:p>
                  </a:txBody>
                  <a:tcPr marT="60963" marB="6096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kern="1200" dirty="0" smtClean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System Customisation 	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ym typeface="Wingdings 2"/>
                        </a:rPr>
                        <a:t></a:t>
                      </a:r>
                      <a:endParaRPr lang="en-US" sz="1200" b="0" kern="1200" dirty="0" smtClean="0">
                        <a:solidFill>
                          <a:schemeClr val="tx1"/>
                        </a:solidFill>
                        <a:latin typeface="Wingdings" pitchFamily="2" charset="2"/>
                        <a:ea typeface="+mn-ea"/>
                        <a:cs typeface="+mn-cs"/>
                      </a:endParaRPr>
                    </a:p>
                  </a:txBody>
                  <a:tcPr marT="60963" marB="6096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1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kern="1200" dirty="0" smtClean="0">
                        <a:solidFill>
                          <a:schemeClr val="tx1"/>
                        </a:solidFill>
                        <a:latin typeface="Wingdings" pitchFamily="2" charset="2"/>
                        <a:ea typeface="+mn-ea"/>
                        <a:cs typeface="+mn-cs"/>
                      </a:endParaRPr>
                    </a:p>
                  </a:txBody>
                  <a:tcPr marT="60963" marB="60963" anchor="ctr"/>
                </a:tc>
              </a:tr>
            </a:tbl>
          </a:graphicData>
        </a:graphic>
      </p:graphicFrame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324600"/>
            <a:ext cx="3886200" cy="365125"/>
          </a:xfrm>
        </p:spPr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95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57198" y="3429000"/>
            <a:ext cx="8229602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Processes, Supporting Features Included in Scope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477000"/>
            <a:ext cx="3886200" cy="365125"/>
          </a:xfrm>
        </p:spPr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338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Processes in 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879066"/>
              </p:ext>
            </p:extLst>
          </p:nvPr>
        </p:nvGraphicFramePr>
        <p:xfrm>
          <a:off x="228600" y="1371600"/>
          <a:ext cx="8577942" cy="4880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/>
                <a:gridCol w="5072743"/>
              </a:tblGrid>
              <a:tr h="287003">
                <a:tc>
                  <a:txBody>
                    <a:bodyPr/>
                    <a:lstStyle/>
                    <a:p>
                      <a:pPr algn="ctr"/>
                      <a:r>
                        <a:rPr lang="da-DK" sz="1600" dirty="0" smtClean="0"/>
                        <a:t>Modules</a:t>
                      </a:r>
                      <a:endParaRPr lang="en-US" sz="1600" dirty="0"/>
                    </a:p>
                  </a:txBody>
                  <a:tcPr marL="91432" marR="91432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Key Features</a:t>
                      </a:r>
                      <a:endParaRPr lang="en-US" sz="1600" dirty="0"/>
                    </a:p>
                  </a:txBody>
                  <a:tcPr marL="91432" marR="91432" marT="0" marB="0" anchor="ctr"/>
                </a:tc>
              </a:tr>
              <a:tr h="356095">
                <a:tc rowSpan="4">
                  <a:txBody>
                    <a:bodyPr/>
                    <a:lstStyle/>
                    <a:p>
                      <a:pPr marL="108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200" b="1" u="none" strike="noStrike" kern="1200" dirty="0" smtClean="0"/>
                        <a:t>Incident/Email</a:t>
                      </a:r>
                      <a:r>
                        <a:rPr lang="en-US" sz="1200" b="1" u="none" strike="noStrike" kern="1200" baseline="0" dirty="0" smtClean="0"/>
                        <a:t> management</a:t>
                      </a:r>
                      <a:endParaRPr lang="en-US" sz="1200" b="1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2" marR="91432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IN" sz="1100" u="none" strike="noStrike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" latinLnBrk="0" hangingPunct="1"/>
                      <a:r>
                        <a:rPr lang="en-I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Queues and Queue Management configuration  </a:t>
                      </a:r>
                      <a:endParaRPr lang="en-IN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9525" marT="9525" marB="0" anchor="ctr"/>
                </a:tc>
              </a:tr>
              <a:tr h="190588">
                <a:tc vMerge="1">
                  <a:txBody>
                    <a:bodyPr/>
                    <a:lstStyle/>
                    <a:p>
                      <a:pPr marL="108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32" marR="91432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Incident Business Rule and Escalation Rule configuration</a:t>
                      </a:r>
                      <a:endParaRPr lang="en-IN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9525" marT="9525" marB="0" anchor="ctr"/>
                </a:tc>
              </a:tr>
              <a:tr h="190588">
                <a:tc vMerge="1">
                  <a:txBody>
                    <a:bodyPr/>
                    <a:lstStyle/>
                    <a:p>
                      <a:pPr marL="108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32" marR="91432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Response Levels and 1 default SLA configuration </a:t>
                      </a:r>
                      <a:endParaRPr lang="en-IN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9525" marT="9525" marB="0" anchor="ctr"/>
                </a:tc>
              </a:tr>
              <a:tr h="190588">
                <a:tc vMerge="1">
                  <a:txBody>
                    <a:bodyPr/>
                    <a:lstStyle/>
                    <a:p>
                      <a:pPr marL="108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32" marR="91432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 Message Templates</a:t>
                      </a:r>
                      <a:endParaRPr lang="en-IN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9525" marT="9525" marB="0" anchor="ctr"/>
                </a:tc>
              </a:tr>
              <a:tr h="190588">
                <a:tc rowSpan="3">
                  <a:txBody>
                    <a:bodyPr/>
                    <a:lstStyle/>
                    <a:p>
                      <a:pPr marL="108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200" b="1" u="none" strike="noStrike" kern="1200" dirty="0" smtClean="0"/>
                        <a:t>Knowledge Management</a:t>
                      </a:r>
                      <a:endParaRPr lang="en-US" sz="1200" b="1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2" marR="91432" marT="0" marB="0" anchor="ctr"/>
                </a:tc>
                <a:tc>
                  <a:txBody>
                    <a:bodyPr/>
                    <a:lstStyle/>
                    <a:p>
                      <a:pPr marL="0" lvl="0" algn="l" defTabSz="914400" rtl="0" eaLnBrk="1" fontAlgn="b" latinLnBrk="0" hangingPunct="1"/>
                      <a:r>
                        <a:rPr lang="en-I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 and Category Management and Assignment</a:t>
                      </a:r>
                      <a:endParaRPr lang="en-IN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9525" marT="9525" marB="0" anchor="ctr"/>
                </a:tc>
              </a:tr>
              <a:tr h="19058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defTabSz="914400" rtl="0" eaLnBrk="1" fontAlgn="b" latinLnBrk="0" hangingPunct="1"/>
                      <a:r>
                        <a:rPr lang="en-I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Training in creating/updating Knowledge Content </a:t>
                      </a:r>
                      <a:endParaRPr lang="en-IN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9525" marT="9525" marB="0" anchor="ctr"/>
                </a:tc>
              </a:tr>
              <a:tr h="369965">
                <a:tc vMerge="1">
                  <a:txBody>
                    <a:bodyPr/>
                    <a:lstStyle/>
                    <a:p>
                      <a:pPr marL="108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32" marR="91432" marT="0" marB="0" anchor="ctr"/>
                </a:tc>
                <a:tc>
                  <a:txBody>
                    <a:bodyPr/>
                    <a:lstStyle/>
                    <a:p>
                      <a:pPr marL="0" lvl="0" algn="l" defTabSz="914400" rtl="0" eaLnBrk="1" fontAlgn="b" latinLnBrk="0" hangingPunct="1"/>
                      <a:r>
                        <a:rPr lang="en-I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Answer Review/Approve/Publish workflow management</a:t>
                      </a:r>
                      <a:endParaRPr lang="en-IN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9525" marT="9525" marB="0" anchor="ctr"/>
                </a:tc>
              </a:tr>
              <a:tr h="208935">
                <a:tc rowSpan="5">
                  <a:txBody>
                    <a:bodyPr/>
                    <a:lstStyle/>
                    <a:p>
                      <a:pPr marL="108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200" b="1" u="none" strike="noStrike" kern="1200" dirty="0" smtClean="0"/>
                        <a:t>Web Self Service</a:t>
                      </a:r>
                      <a:endParaRPr lang="en-US" sz="1200" b="1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2" marR="91432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None/>
                        <a:tabLst/>
                        <a:defRPr/>
                      </a:pPr>
                      <a:r>
                        <a:rPr lang="en-I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Portal configuration </a:t>
                      </a:r>
                      <a:endParaRPr lang="en-IN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9525" marT="9525" marB="0" anchor="ctr"/>
                </a:tc>
              </a:tr>
              <a:tr h="208935">
                <a:tc vMerge="1">
                  <a:txBody>
                    <a:bodyPr/>
                    <a:lstStyle/>
                    <a:p>
                      <a:pPr marL="108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sz="1200" b="0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2" marR="91432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None/>
                        <a:tabLst/>
                        <a:defRPr/>
                      </a:pPr>
                      <a:r>
                        <a:rPr lang="en-I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Portal Branding (1 theme and 1 template included)</a:t>
                      </a:r>
                      <a:endParaRPr lang="en-IN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9525" marT="9525" marB="0" anchor="ctr"/>
                </a:tc>
              </a:tr>
              <a:tr h="208935">
                <a:tc vMerge="1">
                  <a:txBody>
                    <a:bodyPr/>
                    <a:lstStyle/>
                    <a:p>
                      <a:pPr marL="108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sz="1200" b="0" u="none" strike="noStrike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2" marR="91432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None/>
                        <a:tabLst/>
                        <a:defRPr/>
                      </a:pPr>
                      <a:r>
                        <a:rPr lang="en-I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 standard Widgets included with configuration (no custom widgets)</a:t>
                      </a:r>
                      <a:endParaRPr lang="en-IN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9525" marT="9525" marB="0" anchor="ctr"/>
                </a:tc>
              </a:tr>
              <a:tr h="408033">
                <a:tc vMerge="1">
                  <a:txBody>
                    <a:bodyPr/>
                    <a:lstStyle/>
                    <a:p>
                      <a:pPr marL="108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32" marR="91432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None/>
                        <a:tabLst/>
                        <a:defRPr/>
                      </a:pPr>
                      <a:r>
                        <a:rPr lang="en-I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Portal Page configuration (includes follow pages only - Home, Answer List, Answer Detail, Ask a Question with </a:t>
                      </a:r>
                      <a:r>
                        <a:rPr lang="en-IN" sz="110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SmartAssistant</a:t>
                      </a:r>
                      <a:r>
                        <a:rPr lang="en-I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IN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9525" marT="9525" marB="0" anchor="ctr"/>
                </a:tc>
              </a:tr>
              <a:tr h="208935">
                <a:tc vMerge="1">
                  <a:txBody>
                    <a:bodyPr/>
                    <a:lstStyle/>
                    <a:p>
                      <a:pPr marL="108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1432" marR="91432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None/>
                        <a:tabLst/>
                        <a:defRPr/>
                      </a:pPr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 – Service / Self Service for Facebook</a:t>
                      </a:r>
                      <a:endParaRPr lang="en-IN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9525" marT="9525" marB="0" anchor="ctr"/>
                </a:tc>
              </a:tr>
              <a:tr h="285531"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     Site Management </a:t>
                      </a:r>
                      <a:endParaRPr lang="en-IN" sz="1100" b="1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None/>
                        <a:tabLst/>
                        <a:defRPr/>
                      </a:pPr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Navigation Sets</a:t>
                      </a:r>
                      <a:endParaRPr lang="en-IN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9525" marT="9525" marB="0" anchor="ctr"/>
                </a:tc>
              </a:tr>
              <a:tr h="285531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None/>
                        <a:tabLst/>
                        <a:defRPr/>
                      </a:pPr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Account Profiles</a:t>
                      </a:r>
                      <a:endParaRPr lang="en-IN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9525" marT="9525" marB="0" anchor="ctr"/>
                </a:tc>
              </a:tr>
              <a:tr h="285531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None/>
                        <a:tabLst/>
                        <a:defRPr/>
                      </a:pPr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 Accounts configuration</a:t>
                      </a:r>
                      <a:endParaRPr lang="en-IN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9525" marT="9525" marB="0" anchor="ctr"/>
                </a:tc>
              </a:tr>
              <a:tr h="6113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     Analytics and Reporting </a:t>
                      </a:r>
                      <a:endParaRPr lang="en-IN" sz="1100" b="1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None/>
                        <a:tabLst/>
                        <a:defRPr/>
                      </a:pPr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out of the box reporting plus Customization of standard reports based on configuration</a:t>
                      </a:r>
                      <a:endParaRPr lang="en-IN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9525" marT="9525" marB="0" anchor="ctr"/>
                </a:tc>
              </a:tr>
              <a:tr h="1990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      Training </a:t>
                      </a:r>
                      <a:endParaRPr lang="en-IN" sz="1100" b="1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None/>
                        <a:tabLst/>
                        <a:defRPr/>
                      </a:pPr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 Administration training and Train the Trainer training for operational use</a:t>
                      </a:r>
                      <a:endParaRPr lang="en-IN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9525" marT="9525" marB="0" anchor="ctr"/>
                </a:tc>
              </a:tr>
            </a:tbl>
          </a:graphicData>
        </a:graphic>
      </p:graphicFrame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400800"/>
            <a:ext cx="3886200" cy="365125"/>
          </a:xfrm>
        </p:spPr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2781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Configurations in </a:t>
            </a:r>
            <a:r>
              <a:rPr lang="en-US" dirty="0"/>
              <a:t>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105346"/>
              </p:ext>
            </p:extLst>
          </p:nvPr>
        </p:nvGraphicFramePr>
        <p:xfrm>
          <a:off x="381000" y="1447800"/>
          <a:ext cx="8534400" cy="403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0"/>
                <a:gridCol w="4572000"/>
              </a:tblGrid>
              <a:tr h="3405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 Included</a:t>
                      </a:r>
                      <a:r>
                        <a:rPr lang="en-IN" sz="1800" b="1" kern="1200" baseline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scope</a:t>
                      </a:r>
                      <a:endParaRPr lang="en-IN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Threshold</a:t>
                      </a:r>
                      <a:endParaRPr lang="en-US" sz="1400" dirty="0"/>
                    </a:p>
                  </a:txBody>
                  <a:tcPr marT="0" marB="0"/>
                </a:tc>
              </a:tr>
              <a:tr h="2081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Interface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None/>
                        <a:tabLst/>
                        <a:defRPr/>
                      </a:pPr>
                      <a:r>
                        <a:rPr lang="en-I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Interface is included </a:t>
                      </a:r>
                      <a:endParaRPr lang="en-IN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2081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Navigation Set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None/>
                        <a:tabLst/>
                        <a:defRPr/>
                      </a:pPr>
                      <a:r>
                        <a:rPr lang="en-I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 (Admin, Knowledge, Enquiry Manager, Enquiry Staff) </a:t>
                      </a:r>
                      <a:endParaRPr lang="en-IN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2081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Account profiles</a:t>
                      </a: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None/>
                        <a:tabLst/>
                        <a:defRPr/>
                      </a:pPr>
                      <a:r>
                        <a:rPr lang="en-I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 (Admin, Knowledge, Enquiry Manager, Enquiry Staff) </a:t>
                      </a:r>
                      <a:endParaRPr lang="en-IN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20811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Staff Accounts</a:t>
                      </a: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 (using above profiles) 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081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Custom Fields</a:t>
                      </a: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None/>
                        <a:tabLst/>
                        <a:defRPr/>
                      </a:pPr>
                      <a:r>
                        <a:rPr lang="en-I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 (Incident, Answer, Contact)</a:t>
                      </a:r>
                      <a:endParaRPr lang="en-IN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2081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Standard</a:t>
                      </a:r>
                      <a:r>
                        <a:rPr lang="en-US" sz="1100" baseline="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texts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50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081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Workspaces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  </a:t>
                      </a:r>
                      <a:r>
                        <a:rPr lang="en-IN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(Incident, Contact, Answers) 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081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Mail Boxes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 (1 service mailbox and 1 marketing mailbox) </a:t>
                      </a: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081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Email Template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  Template customization</a:t>
                      </a:r>
                      <a:endParaRPr lang="en-IN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193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Business Rules</a:t>
                      </a: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None/>
                        <a:tabLst/>
                        <a:defRPr/>
                      </a:pPr>
                      <a:r>
                        <a:rPr lang="en-US" sz="11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(Incident, Answer, Contact)</a:t>
                      </a:r>
                      <a:endParaRPr lang="en-IN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9710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External Interface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sz="11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 for FAQ on website </a:t>
                      </a:r>
                      <a:endParaRPr lang="en-I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9710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Incident Queues</a:t>
                      </a: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/>
                </a:tc>
              </a:tr>
              <a:tr h="31297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Products/Categories/Dispositions</a:t>
                      </a: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20 Each</a:t>
                      </a: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/>
                </a:tc>
              </a:tr>
              <a:tr h="31297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Portal Customization</a:t>
                      </a: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Color + Logo Change</a:t>
                      </a: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/>
                </a:tc>
              </a:tr>
              <a:tr h="31297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Answer Authorization Process </a:t>
                      </a:r>
                      <a:endParaRPr lang="en-IN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1  Process</a:t>
                      </a:r>
                      <a:endParaRPr lang="en-IN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400800"/>
            <a:ext cx="3886200" cy="365125"/>
          </a:xfrm>
        </p:spPr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9284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8598" y="3429000"/>
            <a:ext cx="8686802" cy="1470025"/>
          </a:xfrm>
        </p:spPr>
        <p:txBody>
          <a:bodyPr>
            <a:normAutofit fontScale="90000"/>
          </a:bodyPr>
          <a:lstStyle/>
          <a:p>
            <a:r>
              <a:rPr lang="en-GB" dirty="0"/>
              <a:t>Implementation Methodology</a:t>
            </a:r>
            <a:br>
              <a:rPr lang="en-GB" dirty="0"/>
            </a:br>
            <a:r>
              <a:rPr lang="en-GB" dirty="0"/>
              <a:t>Oracle’s Unified Methodology (OUM) </a:t>
            </a:r>
            <a:br>
              <a:rPr lang="en-GB" dirty="0"/>
            </a:br>
            <a:r>
              <a:rPr lang="en-GB" dirty="0"/>
              <a:t>(For Cloud Solutions Implementation)</a:t>
            </a:r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477000"/>
            <a:ext cx="3886200" cy="365125"/>
          </a:xfrm>
        </p:spPr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399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OUM Cloud Application Services Implementation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1371600"/>
            <a:ext cx="8229600" cy="48006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 OUM Cloud Approach is specifically designed for implementing Oracle Cloud applications, according to well defined and tested activities and deliverables; it is based on the same principles as Oracle’s Unified Method (OUM) to allow consistent approach across all products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This approach consists of: </a:t>
            </a:r>
            <a:endParaRPr lang="en-US" dirty="0" smtClean="0"/>
          </a:p>
          <a:p>
            <a:endParaRPr lang="en-US" sz="13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 efficient approach to Oracle Cloud </a:t>
            </a:r>
            <a:r>
              <a:rPr lang="en-US" dirty="0" smtClean="0"/>
              <a:t>implementation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300" dirty="0">
              <a:solidFill>
                <a:srgbClr val="003399"/>
              </a:solidFill>
            </a:endParaRPr>
          </a:p>
          <a:p>
            <a:pPr lvl="2"/>
            <a:r>
              <a:rPr lang="en-US" dirty="0">
                <a:solidFill>
                  <a:srgbClr val="003399"/>
                </a:solidFill>
              </a:rPr>
              <a:t>An easy-to-follow framework of activities, for a step-by-step project implementation centered around few and essential activities and </a:t>
            </a:r>
            <a:r>
              <a:rPr lang="en-US" dirty="0" smtClean="0">
                <a:solidFill>
                  <a:srgbClr val="003399"/>
                </a:solidFill>
              </a:rPr>
              <a:t>deliverables</a:t>
            </a:r>
          </a:p>
          <a:p>
            <a:pPr lvl="2"/>
            <a:endParaRPr lang="en-US" sz="1300" dirty="0">
              <a:solidFill>
                <a:srgbClr val="003399"/>
              </a:solidFill>
            </a:endParaRPr>
          </a:p>
          <a:p>
            <a:pPr lvl="2"/>
            <a:r>
              <a:rPr lang="en-US" dirty="0">
                <a:solidFill>
                  <a:srgbClr val="003399"/>
                </a:solidFill>
              </a:rPr>
              <a:t>A Prototype approach based on </a:t>
            </a:r>
            <a:r>
              <a:rPr lang="en-US" dirty="0" smtClean="0">
                <a:solidFill>
                  <a:srgbClr val="003399"/>
                </a:solidFill>
              </a:rPr>
              <a:t>Service Cloud </a:t>
            </a:r>
            <a:r>
              <a:rPr lang="en-US" dirty="0">
                <a:solidFill>
                  <a:srgbClr val="003399"/>
                </a:solidFill>
              </a:rPr>
              <a:t>standard functionality: customer’s processes are modeled according to Fusion best practice business processes so that customizations are </a:t>
            </a:r>
            <a:r>
              <a:rPr lang="en-US" dirty="0" smtClean="0">
                <a:solidFill>
                  <a:srgbClr val="003399"/>
                </a:solidFill>
              </a:rPr>
              <a:t>avoided</a:t>
            </a:r>
          </a:p>
          <a:p>
            <a:pPr lvl="2"/>
            <a:endParaRPr lang="en-US" sz="1300" dirty="0">
              <a:solidFill>
                <a:srgbClr val="003399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Oracle Cloud Delivery Toolkit with predefined, value-adding materials</a:t>
            </a:r>
            <a:r>
              <a:rPr lang="en-US" dirty="0" smtClean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300" dirty="0">
              <a:solidFill>
                <a:srgbClr val="003399"/>
              </a:solidFill>
            </a:endParaRPr>
          </a:p>
          <a:p>
            <a:pPr lvl="2"/>
            <a:r>
              <a:rPr lang="en-US" dirty="0">
                <a:solidFill>
                  <a:srgbClr val="003399"/>
                </a:solidFill>
              </a:rPr>
              <a:t>Ready made materials to greatly reduce </a:t>
            </a:r>
            <a:r>
              <a:rPr lang="en-US" dirty="0" smtClean="0">
                <a:solidFill>
                  <a:srgbClr val="003399"/>
                </a:solidFill>
              </a:rPr>
              <a:t>workload</a:t>
            </a:r>
          </a:p>
          <a:p>
            <a:pPr lvl="2"/>
            <a:endParaRPr lang="en-US" sz="1300" dirty="0">
              <a:solidFill>
                <a:srgbClr val="003399"/>
              </a:solidFill>
            </a:endParaRPr>
          </a:p>
          <a:p>
            <a:pPr lvl="2"/>
            <a:r>
              <a:rPr lang="en-US" dirty="0">
                <a:solidFill>
                  <a:srgbClr val="003399"/>
                </a:solidFill>
              </a:rPr>
              <a:t>Best practice suggestions for all business decisions to be taken during implementation</a:t>
            </a:r>
          </a:p>
          <a:p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400800"/>
            <a:ext cx="3886200" cy="365125"/>
          </a:xfrm>
        </p:spPr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180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1371600"/>
            <a:ext cx="8229600" cy="49530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This is an overview presentation of “Fixed Scope Offering” from Zensar Technologies for implementation of the Oracle’s industry leading and comprehensive </a:t>
            </a:r>
            <a:r>
              <a:rPr lang="en-US" dirty="0" smtClean="0"/>
              <a:t>Service Cloud Solution.</a:t>
            </a:r>
          </a:p>
          <a:p>
            <a:endParaRPr lang="en-US" dirty="0"/>
          </a:p>
          <a:p>
            <a:r>
              <a:rPr lang="en-US" dirty="0"/>
              <a:t>“Zensar Technologies” is a certified key partner of Oracle, specialized in implementation of the </a:t>
            </a:r>
            <a:r>
              <a:rPr lang="en-US" dirty="0" smtClean="0"/>
              <a:t>Service </a:t>
            </a:r>
            <a:r>
              <a:rPr lang="en-US" dirty="0"/>
              <a:t>Cloud and have strong domain knowledge, a team of skilled and certified Oracle </a:t>
            </a:r>
            <a:r>
              <a:rPr lang="en-US" dirty="0" smtClean="0"/>
              <a:t>Service </a:t>
            </a:r>
            <a:r>
              <a:rPr lang="en-US" dirty="0"/>
              <a:t>Cloud consultants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We have a proven track record of successful CRM implementations across the Globe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The Oracle’s </a:t>
            </a:r>
            <a:r>
              <a:rPr lang="en-US" dirty="0" smtClean="0"/>
              <a:t>Service cloud </a:t>
            </a:r>
            <a:r>
              <a:rPr lang="en-US" dirty="0"/>
              <a:t>and our unique fixed scope offering for the implementation brings to you the quick ROI at minimum risk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Following presentation gives insight into our fast track methodology, proven tools and techniques that ensure successful deployment of the solution. 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Executive Summary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400800"/>
            <a:ext cx="3886200" cy="365125"/>
          </a:xfrm>
        </p:spPr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822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OUM Cloud Application Services Implementation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solidFill>
                  <a:srgbClr val="003399"/>
                </a:solidFill>
              </a:rPr>
              <a:t>Easy-to-follow framework for </a:t>
            </a:r>
            <a:r>
              <a:rPr lang="en-US" dirty="0" smtClean="0">
                <a:solidFill>
                  <a:srgbClr val="003399"/>
                </a:solidFill>
              </a:rPr>
              <a:t>activities</a:t>
            </a:r>
          </a:p>
          <a:p>
            <a:pPr>
              <a:buFont typeface="Wingdings" pitchFamily="2" charset="2"/>
              <a:buChar char="§"/>
            </a:pPr>
            <a:endParaRPr lang="en-US" sz="800" dirty="0">
              <a:solidFill>
                <a:srgbClr val="003399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/>
              <a:t>Short, well-structured implementation </a:t>
            </a:r>
            <a:r>
              <a:rPr lang="en-US" sz="2400" dirty="0" smtClean="0"/>
              <a:t>cycles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/>
              <a:t>Iterative </a:t>
            </a:r>
            <a:r>
              <a:rPr lang="en-US" sz="2400" dirty="0" smtClean="0"/>
              <a:t>configuration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/>
              <a:t>Up to four modules per release </a:t>
            </a:r>
            <a:r>
              <a:rPr lang="en-US" sz="2400" dirty="0" smtClean="0"/>
              <a:t>cycle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/>
              <a:t>Multiple releases are possible to accommodate incremental scope and/or timeline decisions</a:t>
            </a:r>
            <a:endParaRPr lang="en-GB" sz="2400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324600"/>
            <a:ext cx="3886200" cy="365125"/>
          </a:xfrm>
        </p:spPr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95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 bwMode="auto">
          <a:xfrm>
            <a:off x="5384563" y="1681948"/>
            <a:ext cx="1800943" cy="463677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4281" tIns="17140" rIns="34281" bIns="17140"/>
          <a:lstStyle/>
          <a:p>
            <a:pPr eaLnBrk="0" fontAlgn="auto" hangingPunct="0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chemeClr val="accent1"/>
              </a:buClr>
              <a:defRPr/>
            </a:pPr>
            <a:endParaRPr lang="en-US" dirty="0">
              <a:solidFill>
                <a:schemeClr val="bg2"/>
              </a:solidFill>
              <a:latin typeface="Tahoma" pitchFamily="34" charset="0"/>
              <a:ea typeface="ＭＳ Ｐゴシック" pitchFamily="1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OUM Cloud Application Services Implementation Approach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www.zensar.com  |  © Zensar Technologies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324599"/>
            <a:ext cx="9144000" cy="39687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7208838" y="6347295"/>
            <a:ext cx="828675" cy="358305"/>
          </a:xfrm>
          <a:prstGeom prst="rect">
            <a:avLst/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136" tIns="0" rIns="32136" bIns="0" anchor="ctr"/>
          <a:lstStyle/>
          <a:p>
            <a:pPr algn="ctr" fontAlgn="t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nl-BE" sz="900" dirty="0">
                <a:solidFill>
                  <a:srgbClr val="000000"/>
                </a:solidFill>
                <a:ea typeface="ＭＳ Ｐゴシック" pitchFamily="1" charset="-128"/>
              </a:rPr>
              <a:t>Shared responsibility</a:t>
            </a:r>
            <a:endParaRPr lang="en-US" sz="900" dirty="0">
              <a:solidFill>
                <a:srgbClr val="000000"/>
              </a:solidFill>
              <a:ea typeface="ＭＳ Ｐゴシック" pitchFamily="1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162925" y="6347295"/>
            <a:ext cx="828675" cy="358305"/>
          </a:xfrm>
          <a:prstGeom prst="rect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0" scaled="0"/>
          </a:gra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136" tIns="0" rIns="32136" bIns="0" anchor="ctr"/>
          <a:lstStyle/>
          <a:p>
            <a:pPr algn="ctr" fontAlgn="t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nl-BE" sz="900" dirty="0">
                <a:solidFill>
                  <a:srgbClr val="000000"/>
                </a:solidFill>
                <a:ea typeface="ＭＳ Ｐゴシック" pitchFamily="1" charset="-128"/>
              </a:rPr>
              <a:t>Client responsibility</a:t>
            </a:r>
            <a:endParaRPr lang="en-US" sz="900" dirty="0">
              <a:solidFill>
                <a:srgbClr val="000000"/>
              </a:solidFill>
              <a:ea typeface="ＭＳ Ｐゴシック" pitchFamily="1" charset="-128"/>
            </a:endParaRPr>
          </a:p>
        </p:txBody>
      </p:sp>
      <p:sp>
        <p:nvSpPr>
          <p:cNvPr id="9" name="Rectangle 61"/>
          <p:cNvSpPr>
            <a:spLocks noChangeArrowheads="1"/>
          </p:cNvSpPr>
          <p:nvPr/>
        </p:nvSpPr>
        <p:spPr bwMode="auto">
          <a:xfrm>
            <a:off x="6248400" y="6301802"/>
            <a:ext cx="828567" cy="403798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 lIns="32136" tIns="0" rIns="32136" bIns="0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t" hangingPunct="1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FontTx/>
              <a:buNone/>
            </a:pPr>
            <a:r>
              <a:rPr lang="nl-BE" altLang="en-US" sz="900" dirty="0" smtClean="0">
                <a:solidFill>
                  <a:srgbClr val="000000"/>
                </a:solidFill>
                <a:latin typeface="Arial" panose="020B0604020202020204" pitchFamily="34" charset="0"/>
              </a:rPr>
              <a:t>ZENSAR </a:t>
            </a:r>
            <a:r>
              <a:rPr lang="en-US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responsibility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870588" y="1618795"/>
            <a:ext cx="1800943" cy="463677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4281" tIns="17140" rIns="34281" bIns="17140"/>
          <a:lstStyle/>
          <a:p>
            <a:pPr eaLnBrk="0" fontAlgn="auto" hangingPunct="0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chemeClr val="accent1"/>
              </a:buClr>
              <a:defRPr/>
            </a:pPr>
            <a:endParaRPr lang="en-US" dirty="0">
              <a:solidFill>
                <a:schemeClr val="bg2"/>
              </a:solidFill>
              <a:latin typeface="Tahoma" pitchFamily="34" charset="0"/>
              <a:ea typeface="ＭＳ Ｐゴシック" pitchFamily="1" charset="-128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71528" y="1618797"/>
            <a:ext cx="1800943" cy="463677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4281" tIns="17140" rIns="34281" bIns="17140"/>
          <a:lstStyle/>
          <a:p>
            <a:pPr eaLnBrk="0" fontAlgn="auto" hangingPunct="0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chemeClr val="accent1"/>
              </a:buClr>
              <a:defRPr/>
            </a:pPr>
            <a:endParaRPr lang="en-US" dirty="0">
              <a:solidFill>
                <a:schemeClr val="bg2"/>
              </a:solidFill>
              <a:latin typeface="Tahoma" pitchFamily="34" charset="0"/>
              <a:ea typeface="ＭＳ Ｐゴシック" pitchFamily="1" charset="-128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215319" y="1618797"/>
            <a:ext cx="1771895" cy="463677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4281" tIns="17140" rIns="34281" bIns="17140"/>
          <a:lstStyle/>
          <a:p>
            <a:pPr eaLnBrk="0" fontAlgn="auto" hangingPunct="0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chemeClr val="accent1"/>
              </a:buClr>
              <a:defRPr/>
            </a:pPr>
            <a:endParaRPr lang="en-US" dirty="0">
              <a:solidFill>
                <a:schemeClr val="bg2"/>
              </a:solidFill>
              <a:latin typeface="Tahoma" pitchFamily="34" charset="0"/>
              <a:ea typeface="ＭＳ Ｐゴシック" pitchFamily="1" charset="-128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0005" y="1619250"/>
            <a:ext cx="1830229" cy="46370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4281" tIns="17140" rIns="34281" bIns="17140"/>
          <a:lstStyle/>
          <a:p>
            <a:pPr eaLnBrk="0" fontAlgn="auto" hangingPunct="0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chemeClr val="accent1"/>
              </a:buClr>
              <a:defRPr/>
            </a:pPr>
            <a:endParaRPr lang="en-US" dirty="0">
              <a:solidFill>
                <a:schemeClr val="bg2"/>
              </a:solidFill>
              <a:latin typeface="Tahoma" pitchFamily="34" charset="0"/>
              <a:ea typeface="ＭＳ Ｐゴシック" pitchFamily="1" charset="-128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22383" y="2438400"/>
            <a:ext cx="1463860" cy="396875"/>
          </a:xfrm>
          <a:prstGeom prst="rect">
            <a:avLst/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136" tIns="0" rIns="32136" bIns="0" anchor="ctr"/>
          <a:lstStyle/>
          <a:p>
            <a:pPr algn="ctr" fontAlgn="t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US" sz="900" dirty="0">
                <a:solidFill>
                  <a:srgbClr val="000000"/>
                </a:solidFill>
                <a:ea typeface="ＭＳ Ｐゴシック" pitchFamily="1" charset="-128"/>
              </a:rPr>
              <a:t>Conduct Kick-off Meeting</a:t>
            </a: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222142" y="2971800"/>
            <a:ext cx="1464477" cy="397131"/>
          </a:xfrm>
          <a:prstGeom prst="rect">
            <a:avLst/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136" tIns="0" rIns="32136" bIns="0" anchor="ctr"/>
          <a:lstStyle/>
          <a:p>
            <a:pPr algn="ctr" fontAlgn="t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altLang="en-US" sz="900">
                <a:solidFill>
                  <a:srgbClr val="000000"/>
                </a:solidFill>
                <a:ea typeface="ＭＳ Ｐゴシック" pitchFamily="1" charset="-128"/>
              </a:rPr>
              <a:t>Schedule Workshops</a:t>
            </a: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222142" y="4898905"/>
            <a:ext cx="1464477" cy="46525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 lIns="32136" tIns="0" rIns="32136" bIns="0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t" hangingPunct="1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FontTx/>
              <a:buNone/>
            </a:pPr>
            <a:r>
              <a:rPr lang="en-US" altLang="en-US" sz="900" dirty="0" smtClean="0">
                <a:solidFill>
                  <a:srgbClr val="000000"/>
                </a:solidFill>
                <a:latin typeface="Arial" panose="020B0604020202020204" pitchFamily="34" charset="0"/>
              </a:rPr>
              <a:t>Develop Security and Validation Strategies &amp; Plans </a:t>
            </a:r>
            <a:endParaRPr lang="en-US" altLang="en-US" sz="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222142" y="4419600"/>
            <a:ext cx="1464477" cy="397131"/>
          </a:xfrm>
          <a:prstGeom prst="rect">
            <a:avLst/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136" tIns="0" rIns="32136" bIns="0" anchor="ctr"/>
          <a:lstStyle/>
          <a:p>
            <a:pPr algn="ctr" fontAlgn="t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altLang="en-US" sz="900" dirty="0">
                <a:solidFill>
                  <a:srgbClr val="000000"/>
                </a:solidFill>
                <a:ea typeface="ＭＳ Ｐゴシック" pitchFamily="1" charset="-128"/>
              </a:rPr>
              <a:t>Conduct Design Review</a:t>
            </a: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2001299" y="1905000"/>
            <a:ext cx="1463871" cy="397131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3"/>
            </a:solidFill>
            <a:round/>
            <a:headEnd/>
            <a:tailEnd/>
          </a:ln>
        </p:spPr>
        <p:txBody>
          <a:bodyPr lIns="32136" tIns="0" rIns="32136" bIns="0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t" hangingPunct="1">
              <a:spcBef>
                <a:spcPct val="0"/>
              </a:spcBef>
              <a:buClr>
                <a:schemeClr val="accent1"/>
              </a:buClr>
              <a:buFontTx/>
              <a:buNone/>
            </a:pPr>
            <a:r>
              <a:rPr lang="en-US" altLang="en-US" sz="900" dirty="0" smtClean="0">
                <a:solidFill>
                  <a:srgbClr val="000000"/>
                </a:solidFill>
                <a:latin typeface="Arial" panose="020B0604020202020204" pitchFamily="34" charset="0"/>
              </a:rPr>
              <a:t>Setup Applications</a:t>
            </a:r>
            <a:endParaRPr lang="nl-BE" altLang="en-US" sz="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2001299" y="2498469"/>
            <a:ext cx="1463871" cy="397131"/>
          </a:xfrm>
          <a:prstGeom prst="rect">
            <a:avLst/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136" tIns="0" rIns="32136" bIns="0" anchor="ctr"/>
          <a:lstStyle/>
          <a:p>
            <a:pPr algn="ctr" fontAlgn="t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altLang="en-US" sz="900" dirty="0">
                <a:solidFill>
                  <a:srgbClr val="000000"/>
                </a:solidFill>
                <a:ea typeface="ＭＳ Ｐゴシック" pitchFamily="1" charset="-128"/>
              </a:rPr>
              <a:t>Validate Configurations</a:t>
            </a:r>
          </a:p>
        </p:txBody>
      </p:sp>
      <p:sp>
        <p:nvSpPr>
          <p:cNvPr id="22" name="Rectangle 26"/>
          <p:cNvSpPr>
            <a:spLocks noChangeArrowheads="1"/>
          </p:cNvSpPr>
          <p:nvPr/>
        </p:nvSpPr>
        <p:spPr bwMode="auto">
          <a:xfrm>
            <a:off x="2001299" y="5482772"/>
            <a:ext cx="1463871" cy="397131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3"/>
            </a:solidFill>
            <a:round/>
            <a:headEnd/>
            <a:tailEnd/>
          </a:ln>
        </p:spPr>
        <p:txBody>
          <a:bodyPr lIns="32136" tIns="0" rIns="32136" bIns="0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t" hangingPunct="1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FontTx/>
              <a:buNone/>
            </a:pPr>
            <a:r>
              <a:rPr lang="en-US" altLang="en-US" sz="900">
                <a:solidFill>
                  <a:srgbClr val="000000"/>
                </a:solidFill>
                <a:latin typeface="Arial" panose="020B0604020202020204" pitchFamily="34" charset="0"/>
              </a:rPr>
              <a:t>Conduct Implementation Checkpoint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832807" y="3171825"/>
            <a:ext cx="1463861" cy="396875"/>
          </a:xfrm>
          <a:prstGeom prst="rect">
            <a:avLst/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136" tIns="0" rIns="32136" bIns="0" anchor="ctr"/>
          <a:lstStyle/>
          <a:p>
            <a:pPr algn="ctr" fontAlgn="t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000000"/>
                </a:solidFill>
                <a:ea typeface="ＭＳ Ｐゴシック" pitchFamily="1" charset="-128"/>
              </a:rPr>
              <a:t>Load &amp; Validate Data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3832807" y="2538413"/>
            <a:ext cx="1463861" cy="396875"/>
          </a:xfrm>
          <a:prstGeom prst="rect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0" scaled="0"/>
          </a:gra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136" tIns="0" rIns="32136" bIns="0" anchor="ctr"/>
          <a:lstStyle/>
          <a:p>
            <a:pPr algn="ctr" fontAlgn="t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US" sz="900" dirty="0" smtClean="0">
                <a:solidFill>
                  <a:srgbClr val="000000"/>
                </a:solidFill>
                <a:ea typeface="ＭＳ Ｐゴシック" pitchFamily="1" charset="-128"/>
              </a:rPr>
              <a:t>Prepare Validation Scripts</a:t>
            </a:r>
            <a:endParaRPr lang="en-US" sz="900" dirty="0">
              <a:solidFill>
                <a:srgbClr val="000000"/>
              </a:solidFill>
              <a:ea typeface="ＭＳ Ｐゴシック" pitchFamily="1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832807" y="3871913"/>
            <a:ext cx="1463861" cy="396875"/>
          </a:xfrm>
          <a:prstGeom prst="rect">
            <a:avLst/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136" tIns="0" rIns="32136" bIns="0" anchor="ctr"/>
          <a:lstStyle/>
          <a:p>
            <a:pPr algn="ctr" fontAlgn="t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000000"/>
                </a:solidFill>
                <a:ea typeface="ＭＳ Ｐゴシック" pitchFamily="1" charset="-128"/>
              </a:rPr>
              <a:t>Conduct End-to-End Review</a:t>
            </a:r>
          </a:p>
        </p:txBody>
      </p:sp>
      <p:sp>
        <p:nvSpPr>
          <p:cNvPr id="26" name="Rectangle 37"/>
          <p:cNvSpPr>
            <a:spLocks noChangeArrowheads="1"/>
          </p:cNvSpPr>
          <p:nvPr/>
        </p:nvSpPr>
        <p:spPr bwMode="auto">
          <a:xfrm>
            <a:off x="5589872" y="1897862"/>
            <a:ext cx="1463871" cy="397131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5"/>
            </a:solidFill>
            <a:round/>
            <a:headEnd/>
            <a:tailEnd/>
          </a:ln>
        </p:spPr>
        <p:txBody>
          <a:bodyPr lIns="32136" tIns="0" rIns="32136" bIns="0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t" hangingPunct="1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FontTx/>
              <a:buNone/>
            </a:pPr>
            <a:r>
              <a:rPr lang="en-US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Migrate </a:t>
            </a:r>
            <a:r>
              <a:rPr lang="en-US" altLang="en-US" sz="9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Configuration to </a:t>
            </a:r>
            <a:r>
              <a:rPr lang="en-US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Production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7398042" y="1898650"/>
            <a:ext cx="1463860" cy="396875"/>
          </a:xfrm>
          <a:prstGeom prst="rect">
            <a:avLst/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136" tIns="0" rIns="32136" bIns="0" anchor="ctr"/>
          <a:lstStyle/>
          <a:p>
            <a:pPr algn="ctr" fontAlgn="t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000000"/>
                </a:solidFill>
                <a:ea typeface="ＭＳ Ｐゴシック" pitchFamily="1" charset="-128"/>
              </a:rPr>
              <a:t>Manage Transition to Steady-state Operations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5590408" y="3171825"/>
            <a:ext cx="1463860" cy="396875"/>
          </a:xfrm>
          <a:prstGeom prst="rect">
            <a:avLst/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136" tIns="0" rIns="32136" bIns="0" anchor="ctr"/>
          <a:lstStyle/>
          <a:p>
            <a:pPr algn="ctr" fontAlgn="t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000000"/>
                </a:solidFill>
                <a:ea typeface="ＭＳ Ｐゴシック" pitchFamily="1" charset="-128"/>
              </a:rPr>
              <a:t>Load, Reconcile &amp; Validate Data Loads in Production</a:t>
            </a:r>
          </a:p>
        </p:txBody>
      </p:sp>
      <p:sp>
        <p:nvSpPr>
          <p:cNvPr id="29" name="Rectangle 51"/>
          <p:cNvSpPr>
            <a:spLocks noChangeArrowheads="1"/>
          </p:cNvSpPr>
          <p:nvPr/>
        </p:nvSpPr>
        <p:spPr bwMode="auto">
          <a:xfrm>
            <a:off x="3833105" y="5482772"/>
            <a:ext cx="1463872" cy="397131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4"/>
            </a:solidFill>
            <a:round/>
            <a:headEnd/>
            <a:tailEnd/>
          </a:ln>
        </p:spPr>
        <p:txBody>
          <a:bodyPr lIns="32136" tIns="0" rIns="32136" bIns="0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t" hangingPunct="1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FontTx/>
              <a:buNone/>
            </a:pPr>
            <a:r>
              <a:rPr lang="en-US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Conduct Implementation Checkpoint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5590408" y="5029200"/>
            <a:ext cx="1463860" cy="396875"/>
          </a:xfrm>
          <a:prstGeom prst="rect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0" scaled="0"/>
          </a:gra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136" tIns="0" rIns="32136" bIns="0" anchor="ctr"/>
          <a:lstStyle/>
          <a:p>
            <a:pPr algn="ctr" fontAlgn="t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000000"/>
                </a:solidFill>
                <a:ea typeface="ＭＳ Ｐゴシック" pitchFamily="1" charset="-128"/>
              </a:rPr>
              <a:t>Begin Production Use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3832807" y="4459288"/>
            <a:ext cx="1463861" cy="398463"/>
          </a:xfrm>
          <a:prstGeom prst="rect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0" scaled="0"/>
          </a:gra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136" tIns="0" rIns="32136" bIns="0" anchor="ctr"/>
          <a:lstStyle/>
          <a:p>
            <a:pPr algn="ctr" fontAlgn="t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000000"/>
                </a:solidFill>
                <a:ea typeface="ＭＳ Ｐゴシック" pitchFamily="1" charset="-128"/>
              </a:rPr>
              <a:t>Prepare For Training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5590408" y="4495800"/>
            <a:ext cx="1463860" cy="396875"/>
          </a:xfrm>
          <a:prstGeom prst="rect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0" scaled="0"/>
          </a:gra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136" tIns="0" rIns="32136" bIns="0" anchor="ctr"/>
          <a:lstStyle/>
          <a:p>
            <a:pPr algn="ctr" fontAlgn="t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000000"/>
                </a:solidFill>
                <a:ea typeface="ＭＳ Ｐゴシック" pitchFamily="1" charset="-128"/>
              </a:rPr>
              <a:t>Verify Production &amp; Operational Readiness</a:t>
            </a:r>
          </a:p>
        </p:txBody>
      </p:sp>
      <p:sp>
        <p:nvSpPr>
          <p:cNvPr id="33" name="Rectangle 42"/>
          <p:cNvSpPr>
            <a:spLocks noChangeArrowheads="1"/>
          </p:cNvSpPr>
          <p:nvPr/>
        </p:nvSpPr>
        <p:spPr bwMode="auto">
          <a:xfrm>
            <a:off x="3833105" y="1897862"/>
            <a:ext cx="1463872" cy="397131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4"/>
            </a:solidFill>
            <a:round/>
            <a:headEnd/>
            <a:tailEnd/>
          </a:ln>
        </p:spPr>
        <p:txBody>
          <a:bodyPr lIns="32136" tIns="0" rIns="32136" bIns="0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t" hangingPunct="1">
              <a:lnSpc>
                <a:spcPct val="90000"/>
              </a:lnSpc>
              <a:spcBef>
                <a:spcPct val="0"/>
              </a:spcBef>
              <a:buClr>
                <a:schemeClr val="accent1"/>
              </a:buClr>
              <a:buFontTx/>
              <a:buNone/>
            </a:pPr>
            <a:r>
              <a:rPr lang="en-US" altLang="en-US" sz="900" dirty="0" smtClean="0">
                <a:solidFill>
                  <a:srgbClr val="000000"/>
                </a:solidFill>
                <a:latin typeface="Arial" panose="020B0604020202020204" pitchFamily="34" charset="0"/>
              </a:rPr>
              <a:t>Update Setups</a:t>
            </a:r>
            <a:endParaRPr lang="en-US" altLang="en-US" sz="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590408" y="3871913"/>
            <a:ext cx="1463860" cy="396875"/>
          </a:xfrm>
          <a:prstGeom prst="rect">
            <a:avLst/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136" tIns="0" rIns="32136" bIns="0" anchor="ctr"/>
          <a:lstStyle/>
          <a:p>
            <a:pPr algn="ctr" fontAlgn="t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000000"/>
                </a:solidFill>
                <a:ea typeface="ＭＳ Ｐゴシック" pitchFamily="1" charset="-128"/>
              </a:rPr>
              <a:t>Conduct Final Validation Review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222383" y="3941763"/>
            <a:ext cx="1463860" cy="396875"/>
          </a:xfrm>
          <a:prstGeom prst="rect">
            <a:avLst/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136" tIns="0" rIns="32136" bIns="0" anchor="ctr"/>
          <a:lstStyle/>
          <a:p>
            <a:pPr algn="ctr" fontAlgn="t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000000"/>
                </a:solidFill>
                <a:ea typeface="ＭＳ Ｐゴシック" pitchFamily="1" charset="-128"/>
              </a:rPr>
              <a:t>Conduct Technical Design Workshops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7398042" y="3200400"/>
            <a:ext cx="1463860" cy="3968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 lIns="32136" tIns="0" rIns="32136" bIns="0" anchor="ctr"/>
          <a:lstStyle/>
          <a:p>
            <a:pPr algn="ctr" fontAlgn="t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Handoff to Client Relationship Manager</a:t>
            </a:r>
          </a:p>
        </p:txBody>
      </p:sp>
      <p:sp>
        <p:nvSpPr>
          <p:cNvPr id="40" name="Rectangle 47"/>
          <p:cNvSpPr>
            <a:spLocks noChangeArrowheads="1"/>
          </p:cNvSpPr>
          <p:nvPr/>
        </p:nvSpPr>
        <p:spPr bwMode="auto">
          <a:xfrm>
            <a:off x="7430686" y="2556527"/>
            <a:ext cx="1464477" cy="397131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6"/>
            </a:solidFill>
            <a:round/>
            <a:headEnd/>
            <a:tailEnd/>
          </a:ln>
        </p:spPr>
        <p:txBody>
          <a:bodyPr lIns="32136" tIns="0" rIns="32136" bIns="0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t" hangingPunct="1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FontTx/>
              <a:buNone/>
            </a:pPr>
            <a:r>
              <a:rPr lang="en-US" altLang="en-US" sz="900">
                <a:solidFill>
                  <a:srgbClr val="000000"/>
                </a:solidFill>
                <a:latin typeface="Arial" panose="020B0604020202020204" pitchFamily="34" charset="0"/>
              </a:rPr>
              <a:t>Post Go-Live Support</a:t>
            </a:r>
          </a:p>
        </p:txBody>
      </p:sp>
      <p:sp>
        <p:nvSpPr>
          <p:cNvPr id="41" name="Rectangle 62"/>
          <p:cNvSpPr>
            <a:spLocks noChangeArrowheads="1"/>
          </p:cNvSpPr>
          <p:nvPr/>
        </p:nvSpPr>
        <p:spPr bwMode="auto">
          <a:xfrm>
            <a:off x="222142" y="3463714"/>
            <a:ext cx="1464477" cy="397131"/>
          </a:xfrm>
          <a:prstGeom prst="rect">
            <a:avLst/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136" tIns="0" rIns="32136" bIns="0" anchor="ctr"/>
          <a:lstStyle/>
          <a:p>
            <a:pPr algn="ctr" fontAlgn="t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altLang="en-US" sz="900" dirty="0">
                <a:solidFill>
                  <a:srgbClr val="000000"/>
                </a:solidFill>
                <a:ea typeface="ＭＳ Ｐゴシック" pitchFamily="1" charset="-128"/>
              </a:rPr>
              <a:t>Conduct Functional Design Workshops</a:t>
            </a:r>
          </a:p>
        </p:txBody>
      </p:sp>
      <p:grpSp>
        <p:nvGrpSpPr>
          <p:cNvPr id="42" name="Group 52"/>
          <p:cNvGrpSpPr>
            <a:grpSpLocks/>
          </p:cNvGrpSpPr>
          <p:nvPr/>
        </p:nvGrpSpPr>
        <p:grpSpPr bwMode="auto">
          <a:xfrm>
            <a:off x="40596" y="1066800"/>
            <a:ext cx="9147532" cy="588796"/>
            <a:chOff x="306387" y="1905000"/>
            <a:chExt cx="23997139" cy="1219200"/>
          </a:xfrm>
        </p:grpSpPr>
        <p:sp>
          <p:nvSpPr>
            <p:cNvPr id="43" name="Freeform 42"/>
            <p:cNvSpPr/>
            <p:nvPr/>
          </p:nvSpPr>
          <p:spPr>
            <a:xfrm>
              <a:off x="306387" y="1905000"/>
              <a:ext cx="5215495" cy="1219200"/>
            </a:xfrm>
            <a:custGeom>
              <a:avLst/>
              <a:gdLst>
                <a:gd name="connsiteX0" fmla="*/ 0 w 5215495"/>
                <a:gd name="connsiteY0" fmla="*/ 0 h 1219200"/>
                <a:gd name="connsiteX1" fmla="*/ 4605895 w 5215495"/>
                <a:gd name="connsiteY1" fmla="*/ 0 h 1219200"/>
                <a:gd name="connsiteX2" fmla="*/ 5215495 w 5215495"/>
                <a:gd name="connsiteY2" fmla="*/ 609600 h 1219200"/>
                <a:gd name="connsiteX3" fmla="*/ 4605895 w 5215495"/>
                <a:gd name="connsiteY3" fmla="*/ 1219200 h 1219200"/>
                <a:gd name="connsiteX4" fmla="*/ 0 w 5215495"/>
                <a:gd name="connsiteY4" fmla="*/ 1219200 h 1219200"/>
                <a:gd name="connsiteX5" fmla="*/ 609600 w 5215495"/>
                <a:gd name="connsiteY5" fmla="*/ 609600 h 1219200"/>
                <a:gd name="connsiteX6" fmla="*/ 0 w 5215495"/>
                <a:gd name="connsiteY6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5495" h="1219200">
                  <a:moveTo>
                    <a:pt x="0" y="0"/>
                  </a:moveTo>
                  <a:lnTo>
                    <a:pt x="4605895" y="0"/>
                  </a:lnTo>
                  <a:lnTo>
                    <a:pt x="5215495" y="609600"/>
                  </a:lnTo>
                  <a:lnTo>
                    <a:pt x="4605895" y="1219200"/>
                  </a:lnTo>
                  <a:lnTo>
                    <a:pt x="0" y="1219200"/>
                  </a:lnTo>
                  <a:lnTo>
                    <a:pt x="609600" y="6096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0" tIns="58674" rIns="360000" bIns="58674" spcCol="1270" anchor="ctr"/>
            <a:lstStyle/>
            <a:p>
              <a:pPr algn="ctr" defTabSz="733229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>
                  <a:schemeClr val="accent1"/>
                </a:buClr>
                <a:defRPr/>
              </a:pPr>
              <a:r>
                <a:rPr lang="en-US" sz="1600" b="1" dirty="0">
                  <a:solidFill>
                    <a:schemeClr val="bg1"/>
                  </a:solidFill>
                </a:rPr>
                <a:t>Project Design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5006193" y="1905000"/>
              <a:ext cx="5215495" cy="1219200"/>
            </a:xfrm>
            <a:custGeom>
              <a:avLst/>
              <a:gdLst>
                <a:gd name="connsiteX0" fmla="*/ 0 w 5215495"/>
                <a:gd name="connsiteY0" fmla="*/ 0 h 1219200"/>
                <a:gd name="connsiteX1" fmla="*/ 4605895 w 5215495"/>
                <a:gd name="connsiteY1" fmla="*/ 0 h 1219200"/>
                <a:gd name="connsiteX2" fmla="*/ 5215495 w 5215495"/>
                <a:gd name="connsiteY2" fmla="*/ 609600 h 1219200"/>
                <a:gd name="connsiteX3" fmla="*/ 4605895 w 5215495"/>
                <a:gd name="connsiteY3" fmla="*/ 1219200 h 1219200"/>
                <a:gd name="connsiteX4" fmla="*/ 0 w 5215495"/>
                <a:gd name="connsiteY4" fmla="*/ 1219200 h 1219200"/>
                <a:gd name="connsiteX5" fmla="*/ 609600 w 5215495"/>
                <a:gd name="connsiteY5" fmla="*/ 609600 h 1219200"/>
                <a:gd name="connsiteX6" fmla="*/ 0 w 5215495"/>
                <a:gd name="connsiteY6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5495" h="1219200">
                  <a:moveTo>
                    <a:pt x="0" y="0"/>
                  </a:moveTo>
                  <a:lnTo>
                    <a:pt x="4605895" y="0"/>
                  </a:lnTo>
                  <a:lnTo>
                    <a:pt x="5215495" y="609600"/>
                  </a:lnTo>
                  <a:lnTo>
                    <a:pt x="4605895" y="1219200"/>
                  </a:lnTo>
                  <a:lnTo>
                    <a:pt x="0" y="1219200"/>
                  </a:lnTo>
                  <a:lnTo>
                    <a:pt x="609600" y="6096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0" tIns="58674" rIns="360000" bIns="58674" spcCol="1270" anchor="ctr"/>
            <a:lstStyle/>
            <a:p>
              <a:pPr algn="ctr" defTabSz="733229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>
                  <a:schemeClr val="accent1"/>
                </a:buClr>
                <a:defRPr/>
              </a:pPr>
              <a:r>
                <a:rPr lang="en-US" sz="1600" b="1" dirty="0">
                  <a:solidFill>
                    <a:schemeClr val="bg1"/>
                  </a:solidFill>
                </a:rPr>
                <a:t>Configure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9700139" y="1905000"/>
              <a:ext cx="5215495" cy="1219200"/>
            </a:xfrm>
            <a:custGeom>
              <a:avLst/>
              <a:gdLst>
                <a:gd name="connsiteX0" fmla="*/ 0 w 5215495"/>
                <a:gd name="connsiteY0" fmla="*/ 0 h 1219200"/>
                <a:gd name="connsiteX1" fmla="*/ 4605895 w 5215495"/>
                <a:gd name="connsiteY1" fmla="*/ 0 h 1219200"/>
                <a:gd name="connsiteX2" fmla="*/ 5215495 w 5215495"/>
                <a:gd name="connsiteY2" fmla="*/ 609600 h 1219200"/>
                <a:gd name="connsiteX3" fmla="*/ 4605895 w 5215495"/>
                <a:gd name="connsiteY3" fmla="*/ 1219200 h 1219200"/>
                <a:gd name="connsiteX4" fmla="*/ 0 w 5215495"/>
                <a:gd name="connsiteY4" fmla="*/ 1219200 h 1219200"/>
                <a:gd name="connsiteX5" fmla="*/ 609600 w 5215495"/>
                <a:gd name="connsiteY5" fmla="*/ 609600 h 1219200"/>
                <a:gd name="connsiteX6" fmla="*/ 0 w 5215495"/>
                <a:gd name="connsiteY6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5495" h="1219200">
                  <a:moveTo>
                    <a:pt x="0" y="0"/>
                  </a:moveTo>
                  <a:lnTo>
                    <a:pt x="4605895" y="0"/>
                  </a:lnTo>
                  <a:lnTo>
                    <a:pt x="5215495" y="609600"/>
                  </a:lnTo>
                  <a:lnTo>
                    <a:pt x="4605895" y="1219200"/>
                  </a:lnTo>
                  <a:lnTo>
                    <a:pt x="0" y="1219200"/>
                  </a:lnTo>
                  <a:lnTo>
                    <a:pt x="609600" y="6096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0" tIns="58674" rIns="360000" bIns="58674" spcCol="1270" anchor="ctr"/>
            <a:lstStyle/>
            <a:p>
              <a:pPr algn="ctr" defTabSz="733229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>
                  <a:schemeClr val="accent1"/>
                </a:buClr>
                <a:defRPr/>
              </a:pPr>
              <a:r>
                <a:rPr lang="en-US" sz="1600" b="1" dirty="0">
                  <a:solidFill>
                    <a:schemeClr val="bg1"/>
                  </a:solidFill>
                </a:rPr>
                <a:t>Validate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14394085" y="1905000"/>
              <a:ext cx="5215495" cy="1219200"/>
            </a:xfrm>
            <a:custGeom>
              <a:avLst/>
              <a:gdLst>
                <a:gd name="connsiteX0" fmla="*/ 0 w 5215495"/>
                <a:gd name="connsiteY0" fmla="*/ 0 h 1219200"/>
                <a:gd name="connsiteX1" fmla="*/ 4605895 w 5215495"/>
                <a:gd name="connsiteY1" fmla="*/ 0 h 1219200"/>
                <a:gd name="connsiteX2" fmla="*/ 5215495 w 5215495"/>
                <a:gd name="connsiteY2" fmla="*/ 609600 h 1219200"/>
                <a:gd name="connsiteX3" fmla="*/ 4605895 w 5215495"/>
                <a:gd name="connsiteY3" fmla="*/ 1219200 h 1219200"/>
                <a:gd name="connsiteX4" fmla="*/ 0 w 5215495"/>
                <a:gd name="connsiteY4" fmla="*/ 1219200 h 1219200"/>
                <a:gd name="connsiteX5" fmla="*/ 609600 w 5215495"/>
                <a:gd name="connsiteY5" fmla="*/ 609600 h 1219200"/>
                <a:gd name="connsiteX6" fmla="*/ 0 w 5215495"/>
                <a:gd name="connsiteY6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5495" h="1219200">
                  <a:moveTo>
                    <a:pt x="0" y="0"/>
                  </a:moveTo>
                  <a:lnTo>
                    <a:pt x="4605895" y="0"/>
                  </a:lnTo>
                  <a:lnTo>
                    <a:pt x="5215495" y="609600"/>
                  </a:lnTo>
                  <a:lnTo>
                    <a:pt x="4605895" y="1219200"/>
                  </a:lnTo>
                  <a:lnTo>
                    <a:pt x="0" y="1219200"/>
                  </a:lnTo>
                  <a:lnTo>
                    <a:pt x="609600" y="6096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0" tIns="58674" rIns="360000" bIns="58674" spcCol="1270" anchor="ctr"/>
            <a:lstStyle/>
            <a:p>
              <a:pPr algn="ctr" defTabSz="733229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>
                  <a:schemeClr val="accent1"/>
                </a:buClr>
                <a:defRPr/>
              </a:pPr>
              <a:r>
                <a:rPr lang="en-US" sz="1600" b="1" dirty="0">
                  <a:solidFill>
                    <a:schemeClr val="bg1"/>
                  </a:solidFill>
                </a:rPr>
                <a:t>Transition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19088031" y="1905000"/>
              <a:ext cx="5215495" cy="1219200"/>
            </a:xfrm>
            <a:custGeom>
              <a:avLst/>
              <a:gdLst>
                <a:gd name="connsiteX0" fmla="*/ 0 w 5215495"/>
                <a:gd name="connsiteY0" fmla="*/ 0 h 1219200"/>
                <a:gd name="connsiteX1" fmla="*/ 4605895 w 5215495"/>
                <a:gd name="connsiteY1" fmla="*/ 0 h 1219200"/>
                <a:gd name="connsiteX2" fmla="*/ 5215495 w 5215495"/>
                <a:gd name="connsiteY2" fmla="*/ 609600 h 1219200"/>
                <a:gd name="connsiteX3" fmla="*/ 4605895 w 5215495"/>
                <a:gd name="connsiteY3" fmla="*/ 1219200 h 1219200"/>
                <a:gd name="connsiteX4" fmla="*/ 0 w 5215495"/>
                <a:gd name="connsiteY4" fmla="*/ 1219200 h 1219200"/>
                <a:gd name="connsiteX5" fmla="*/ 609600 w 5215495"/>
                <a:gd name="connsiteY5" fmla="*/ 609600 h 1219200"/>
                <a:gd name="connsiteX6" fmla="*/ 0 w 5215495"/>
                <a:gd name="connsiteY6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5495" h="1219200">
                  <a:moveTo>
                    <a:pt x="0" y="0"/>
                  </a:moveTo>
                  <a:lnTo>
                    <a:pt x="4605895" y="0"/>
                  </a:lnTo>
                  <a:lnTo>
                    <a:pt x="5215495" y="609600"/>
                  </a:lnTo>
                  <a:lnTo>
                    <a:pt x="4605895" y="1219200"/>
                  </a:lnTo>
                  <a:lnTo>
                    <a:pt x="0" y="1219200"/>
                  </a:lnTo>
                  <a:lnTo>
                    <a:pt x="609600" y="6096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0" tIns="58674" rIns="360000" bIns="58674" spcCol="1270" anchor="ctr"/>
            <a:lstStyle/>
            <a:p>
              <a:pPr algn="ctr" defTabSz="733229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>
                  <a:schemeClr val="accent1"/>
                </a:buClr>
                <a:defRPr/>
              </a:pPr>
              <a:r>
                <a:rPr lang="en-US" sz="1600" b="1" dirty="0">
                  <a:solidFill>
                    <a:schemeClr val="bg1"/>
                  </a:solidFill>
                </a:rPr>
                <a:t>Realization</a:t>
              </a:r>
            </a:p>
          </p:txBody>
        </p:sp>
      </p:grpSp>
      <p:sp>
        <p:nvSpPr>
          <p:cNvPr id="48" name="Rectangle 47"/>
          <p:cNvSpPr/>
          <p:nvPr/>
        </p:nvSpPr>
        <p:spPr bwMode="auto">
          <a:xfrm>
            <a:off x="2000965" y="3505200"/>
            <a:ext cx="1463860" cy="398463"/>
          </a:xfrm>
          <a:prstGeom prst="rect">
            <a:avLst/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136" tIns="0" rIns="32136" bIns="0" anchor="ctr"/>
          <a:lstStyle/>
          <a:p>
            <a:pPr algn="ctr" fontAlgn="t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000000"/>
                </a:solidFill>
                <a:ea typeface="ＭＳ Ｐゴシック" pitchFamily="1" charset="-128"/>
              </a:rPr>
              <a:t>Build &amp; Validate Integrations</a:t>
            </a:r>
          </a:p>
        </p:txBody>
      </p:sp>
      <p:sp>
        <p:nvSpPr>
          <p:cNvPr id="49" name="Rectangle 69"/>
          <p:cNvSpPr>
            <a:spLocks noChangeArrowheads="1"/>
          </p:cNvSpPr>
          <p:nvPr/>
        </p:nvSpPr>
        <p:spPr bwMode="auto">
          <a:xfrm>
            <a:off x="3833105" y="4930776"/>
            <a:ext cx="1463872" cy="397131"/>
          </a:xfrm>
          <a:prstGeom prst="rect">
            <a:avLst/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0" scaled="0"/>
          </a:gra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136" tIns="0" rIns="32136" bIns="0" anchor="ctr"/>
          <a:lstStyle/>
          <a:p>
            <a:pPr algn="ctr" fontAlgn="t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altLang="en-US" sz="900" dirty="0">
                <a:solidFill>
                  <a:srgbClr val="000000"/>
                </a:solidFill>
                <a:ea typeface="ＭＳ Ｐゴシック" pitchFamily="1" charset="-128"/>
              </a:rPr>
              <a:t>Conduct Train-the-Trainer Workshops</a:t>
            </a:r>
          </a:p>
        </p:txBody>
      </p:sp>
      <p:sp>
        <p:nvSpPr>
          <p:cNvPr id="50" name="Rectangle 20"/>
          <p:cNvSpPr>
            <a:spLocks noChangeArrowheads="1"/>
          </p:cNvSpPr>
          <p:nvPr/>
        </p:nvSpPr>
        <p:spPr bwMode="auto">
          <a:xfrm>
            <a:off x="2001299" y="4022469"/>
            <a:ext cx="1463871" cy="397131"/>
          </a:xfrm>
          <a:prstGeom prst="rect">
            <a:avLst/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136" tIns="0" rIns="32136" bIns="0" anchor="ctr"/>
          <a:lstStyle/>
          <a:p>
            <a:pPr algn="ctr" fontAlgn="t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altLang="en-US" sz="900" dirty="0">
                <a:solidFill>
                  <a:srgbClr val="000000"/>
                </a:solidFill>
                <a:ea typeface="ＭＳ Ｐゴシック" pitchFamily="1" charset="-128"/>
              </a:rPr>
              <a:t>Apply &amp; Validate Extensions and Extensible Items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2000965" y="4479925"/>
            <a:ext cx="1463860" cy="3968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 lIns="32136" tIns="0" rIns="32136" bIns="0" anchor="ctr"/>
          <a:lstStyle/>
          <a:p>
            <a:pPr algn="ctr" fontAlgn="t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Implement </a:t>
            </a:r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</a:rPr>
              <a:t>Security</a:t>
            </a:r>
            <a:endParaRPr lang="en-US" sz="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2000965" y="4967288"/>
            <a:ext cx="1463860" cy="396875"/>
          </a:xfrm>
          <a:prstGeom prst="rect">
            <a:avLst/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136" tIns="0" rIns="32136" bIns="0" anchor="ctr"/>
          <a:lstStyle/>
          <a:p>
            <a:pPr algn="ctr" fontAlgn="t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000000"/>
                </a:solidFill>
                <a:ea typeface="ＭＳ Ｐゴシック" pitchFamily="1" charset="-128"/>
              </a:rPr>
              <a:t>Prepare Cutover Strategy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2000965" y="3048000"/>
            <a:ext cx="1463860" cy="396875"/>
          </a:xfrm>
          <a:prstGeom prst="rect">
            <a:avLst/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136" tIns="0" rIns="32136" bIns="0" anchor="ctr"/>
          <a:lstStyle/>
          <a:p>
            <a:pPr algn="ctr" fontAlgn="t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000000"/>
                </a:solidFill>
                <a:ea typeface="ＭＳ Ｐゴシック" pitchFamily="1" charset="-128"/>
              </a:rPr>
              <a:t>Load &amp; Validate Data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40005" y="5997575"/>
            <a:ext cx="8947785" cy="327025"/>
          </a:xfrm>
          <a:prstGeom prst="rect">
            <a:avLst/>
          </a:prstGeom>
          <a:gradFill>
            <a:gsLst>
              <a:gs pos="4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2136" tIns="0" rIns="32136" bIns="0" anchor="ctr"/>
          <a:lstStyle/>
          <a:p>
            <a:pPr algn="ctr" fontAlgn="t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buClr>
                <a:schemeClr val="accent1"/>
              </a:buClr>
              <a:defRPr/>
            </a:pPr>
            <a:r>
              <a:rPr lang="en-US" sz="1200" b="1" dirty="0">
                <a:solidFill>
                  <a:srgbClr val="000000"/>
                </a:solidFill>
                <a:ea typeface="ＭＳ Ｐゴシック" pitchFamily="1" charset="-128"/>
              </a:rPr>
              <a:t>Project Management</a:t>
            </a:r>
          </a:p>
        </p:txBody>
      </p:sp>
      <p:sp>
        <p:nvSpPr>
          <p:cNvPr id="58" name="Rectangle 11"/>
          <p:cNvSpPr>
            <a:spLocks noChangeArrowheads="1"/>
          </p:cNvSpPr>
          <p:nvPr/>
        </p:nvSpPr>
        <p:spPr bwMode="auto">
          <a:xfrm>
            <a:off x="233680" y="5470525"/>
            <a:ext cx="1463861" cy="3968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 lIns="32136" tIns="0" rIns="32136" bIns="0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t" hangingPunct="1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FontTx/>
              <a:buNone/>
            </a:pPr>
            <a:r>
              <a:rPr lang="en-US" altLang="en-US" sz="9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Conduct Implementation Checkpoint</a:t>
            </a:r>
            <a:endParaRPr lang="en-US" altLang="en-US" sz="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9" name="Rectangle 10"/>
          <p:cNvSpPr>
            <a:spLocks noChangeArrowheads="1"/>
          </p:cNvSpPr>
          <p:nvPr/>
        </p:nvSpPr>
        <p:spPr bwMode="auto">
          <a:xfrm>
            <a:off x="152400" y="1905000"/>
            <a:ext cx="1464477" cy="397131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2"/>
            </a:solidFill>
            <a:round/>
            <a:headEnd/>
            <a:tailEnd/>
          </a:ln>
        </p:spPr>
        <p:txBody>
          <a:bodyPr lIns="32136" tIns="0" rIns="32136" bIns="0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t" hangingPunct="1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FontTx/>
              <a:buNone/>
            </a:pPr>
            <a:r>
              <a:rPr lang="en-US" altLang="en-US" sz="900" dirty="0" smtClean="0">
                <a:solidFill>
                  <a:srgbClr val="000000"/>
                </a:solidFill>
                <a:latin typeface="Arial" panose="020B0604020202020204" pitchFamily="34" charset="0"/>
              </a:rPr>
              <a:t>Plan Project</a:t>
            </a:r>
            <a:endParaRPr lang="en-US" altLang="en-US" sz="9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1" name="Rectangle 37"/>
          <p:cNvSpPr>
            <a:spLocks noChangeArrowheads="1"/>
          </p:cNvSpPr>
          <p:nvPr/>
        </p:nvSpPr>
        <p:spPr bwMode="auto">
          <a:xfrm>
            <a:off x="5562600" y="2556527"/>
            <a:ext cx="1463871" cy="41527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5"/>
            </a:solidFill>
            <a:round/>
            <a:headEnd/>
            <a:tailEnd/>
          </a:ln>
        </p:spPr>
        <p:txBody>
          <a:bodyPr lIns="32136" tIns="0" rIns="32136" bIns="0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t" hangingPunct="1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FontTx/>
              <a:buNone/>
            </a:pPr>
            <a:r>
              <a:rPr lang="en-US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Migrate </a:t>
            </a:r>
            <a:r>
              <a:rPr lang="en-US" altLang="en-US" sz="900" dirty="0" smtClean="0">
                <a:solidFill>
                  <a:srgbClr val="000000"/>
                </a:solidFill>
                <a:latin typeface="Arial" panose="020B0604020202020204" pitchFamily="34" charset="0"/>
              </a:rPr>
              <a:t>Integrations &amp; Extensions to </a:t>
            </a:r>
            <a:r>
              <a:rPr lang="en-US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Production</a:t>
            </a:r>
          </a:p>
        </p:txBody>
      </p:sp>
      <p:sp>
        <p:nvSpPr>
          <p:cNvPr id="62" name="Rectangle 51"/>
          <p:cNvSpPr>
            <a:spLocks noChangeArrowheads="1"/>
          </p:cNvSpPr>
          <p:nvPr/>
        </p:nvSpPr>
        <p:spPr bwMode="auto">
          <a:xfrm>
            <a:off x="5562600" y="5546469"/>
            <a:ext cx="1463872" cy="397131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4"/>
            </a:solidFill>
            <a:round/>
            <a:headEnd/>
            <a:tailEnd/>
          </a:ln>
        </p:spPr>
        <p:txBody>
          <a:bodyPr lIns="32136" tIns="0" rIns="32136" bIns="0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fontAlgn="t" hangingPunct="1">
              <a:lnSpc>
                <a:spcPct val="90000"/>
              </a:lnSpc>
              <a:spcBef>
                <a:spcPct val="50000"/>
              </a:spcBef>
              <a:buClr>
                <a:schemeClr val="accent1"/>
              </a:buClr>
              <a:buFontTx/>
              <a:buNone/>
            </a:pPr>
            <a:r>
              <a:rPr lang="en-US" alt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Conduct Implementation Checkpoint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7431303" y="3946525"/>
            <a:ext cx="1463860" cy="3968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4"/>
            </a:solidFill>
            <a:round/>
            <a:headEnd/>
            <a:tailEnd/>
          </a:ln>
        </p:spPr>
        <p:txBody>
          <a:bodyPr lIns="32136" tIns="0" rIns="32136" bIns="0" anchor="ctr"/>
          <a:lstStyle/>
          <a:p>
            <a:pPr algn="ctr" fontAlgn="t">
              <a:lnSpc>
                <a:spcPct val="90000"/>
              </a:lnSpc>
              <a:spcBef>
                <a:spcPct val="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Gain Acceptance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7469561" y="4572000"/>
            <a:ext cx="1463860" cy="3968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accent4"/>
            </a:solidFill>
            <a:round/>
            <a:headEnd/>
            <a:tailEnd/>
          </a:ln>
        </p:spPr>
        <p:txBody>
          <a:bodyPr lIns="32136" tIns="0" rIns="32136" bIns="0" anchor="ctr"/>
          <a:lstStyle/>
          <a:p>
            <a:pPr algn="ctr" fontAlgn="t">
              <a:lnSpc>
                <a:spcPct val="90000"/>
              </a:lnSpc>
              <a:spcBef>
                <a:spcPct val="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000000"/>
                </a:solidFill>
                <a:latin typeface="Arial" panose="020B0604020202020204" pitchFamily="34" charset="0"/>
              </a:rPr>
              <a:t>Close Project</a:t>
            </a:r>
          </a:p>
        </p:txBody>
      </p:sp>
      <p:sp>
        <p:nvSpPr>
          <p:cNvPr id="56" name="Footer Placeholder 2"/>
          <p:cNvSpPr txBox="1">
            <a:spLocks/>
          </p:cNvSpPr>
          <p:nvPr/>
        </p:nvSpPr>
        <p:spPr>
          <a:xfrm>
            <a:off x="2362200" y="6400800"/>
            <a:ext cx="3886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www.zensar.com  |  © Zensar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94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2" descr="https://encrypted-tbn1.google.com/images?q=tbn:ANd9GcTaPIDHzeOgd3dlg0IsE_oyI5-IJb3pddy0Hv8shMt3WyKRNx0aR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4343400" cy="2849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100 Meter Dash Tip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305174"/>
            <a:ext cx="48006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9"/>
          <p:cNvSpPr txBox="1">
            <a:spLocks noChangeArrowheads="1"/>
          </p:cNvSpPr>
          <p:nvPr/>
        </p:nvSpPr>
        <p:spPr>
          <a:xfrm>
            <a:off x="4343400" y="1150254"/>
            <a:ext cx="4800600" cy="1981200"/>
          </a:xfrm>
          <a:prstGeom prst="rect">
            <a:avLst/>
          </a:prstGeom>
        </p:spPr>
        <p:txBody>
          <a:bodyPr lIns="0" tIns="0" rIns="0" bIns="0"/>
          <a:lstStyle/>
          <a:p>
            <a:pPr algn="ctr" fontAlgn="auto">
              <a:lnSpc>
                <a:spcPct val="90000"/>
              </a:lnSpc>
              <a:spcAft>
                <a:spcPts val="0"/>
              </a:spcAft>
              <a:defRPr/>
            </a:pPr>
            <a:endParaRPr lang="en-US" sz="2400" b="1" dirty="0">
              <a:ea typeface="+mj-ea"/>
            </a:endParaRPr>
          </a:p>
          <a:p>
            <a:pPr algn="ctr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3200" b="1" dirty="0" smtClean="0">
                <a:ea typeface="+mj-ea"/>
              </a:rPr>
              <a:t>Rapid</a:t>
            </a:r>
          </a:p>
          <a:p>
            <a:pPr algn="ctr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3200" b="1" dirty="0" smtClean="0">
                <a:ea typeface="+mj-ea"/>
              </a:rPr>
              <a:t>Deployment</a:t>
            </a:r>
          </a:p>
          <a:p>
            <a:pPr algn="ctr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3200" b="1" dirty="0" smtClean="0">
                <a:ea typeface="+mj-ea"/>
              </a:rPr>
              <a:t>Methods </a:t>
            </a:r>
            <a:endParaRPr lang="en-US" sz="3200" b="1" dirty="0">
              <a:ea typeface="+mj-ea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400800"/>
            <a:ext cx="3886200" cy="365125"/>
          </a:xfrm>
        </p:spPr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227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00200"/>
            <a:ext cx="8839200" cy="3737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400800"/>
            <a:ext cx="3886200" cy="365125"/>
          </a:xfrm>
        </p:spPr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2746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3398" y="3429000"/>
            <a:ext cx="8077202" cy="1470025"/>
          </a:xfrm>
        </p:spPr>
        <p:txBody>
          <a:bodyPr>
            <a:normAutofit/>
          </a:bodyPr>
          <a:lstStyle/>
          <a:p>
            <a:r>
              <a:rPr lang="en-US" dirty="0"/>
              <a:t>Assumptions and Obligations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3886200" cy="365125"/>
          </a:xfrm>
        </p:spPr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1879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Assumptions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1288140"/>
            <a:ext cx="8229600" cy="4807860"/>
          </a:xfrm>
        </p:spPr>
        <p:txBody>
          <a:bodyPr>
            <a:normAutofit fontScale="47500" lnSpcReduction="20000"/>
          </a:bodyPr>
          <a:lstStyle/>
          <a:p>
            <a:r>
              <a:rPr lang="en-US" sz="3800" dirty="0"/>
              <a:t>The standard business flows and Oracle </a:t>
            </a:r>
            <a:r>
              <a:rPr lang="en-US" sz="3800" dirty="0" smtClean="0"/>
              <a:t>Service Cloud </a:t>
            </a:r>
            <a:r>
              <a:rPr lang="en-US" sz="3800" dirty="0"/>
              <a:t>functionality will serve as the base for the implementation</a:t>
            </a:r>
            <a:r>
              <a:rPr lang="en-US" sz="3800" dirty="0" smtClean="0"/>
              <a:t>.</a:t>
            </a:r>
          </a:p>
          <a:p>
            <a:endParaRPr lang="en-US" sz="2000" dirty="0"/>
          </a:p>
          <a:p>
            <a:r>
              <a:rPr lang="en-US" sz="3800" dirty="0"/>
              <a:t>Oracle’s OUM for Cloud Implementation Approach will be used for the </a:t>
            </a:r>
            <a:r>
              <a:rPr lang="en-US" sz="3800" dirty="0" smtClean="0"/>
              <a:t>implementation</a:t>
            </a:r>
          </a:p>
          <a:p>
            <a:endParaRPr lang="en-US" sz="2000" dirty="0"/>
          </a:p>
          <a:p>
            <a:r>
              <a:rPr lang="en-US" sz="3800" dirty="0"/>
              <a:t>A small Project team is formed and empowered to make decisions</a:t>
            </a:r>
            <a:r>
              <a:rPr lang="en-US" sz="3800" dirty="0" smtClean="0"/>
              <a:t>.</a:t>
            </a:r>
          </a:p>
          <a:p>
            <a:endParaRPr lang="en-US" sz="2000" dirty="0"/>
          </a:p>
          <a:p>
            <a:r>
              <a:rPr lang="en-US" sz="3800" dirty="0"/>
              <a:t>A timeline of 10 weeks is assumed with work products delivered during the timeframe, counting from the time that the </a:t>
            </a:r>
            <a:r>
              <a:rPr lang="en-US" sz="3800" dirty="0" smtClean="0"/>
              <a:t>Service Cloud </a:t>
            </a:r>
            <a:r>
              <a:rPr lang="en-US" sz="3800" dirty="0"/>
              <a:t>system is provisioned</a:t>
            </a:r>
            <a:r>
              <a:rPr lang="en-US" sz="3800" dirty="0" smtClean="0"/>
              <a:t>.</a:t>
            </a:r>
          </a:p>
          <a:p>
            <a:endParaRPr lang="en-US" sz="2000" dirty="0"/>
          </a:p>
          <a:p>
            <a:r>
              <a:rPr lang="en-US" sz="3800" dirty="0"/>
              <a:t>The implementation is based on the Cloud deployment model, hosted at </a:t>
            </a:r>
            <a:r>
              <a:rPr lang="en-US" sz="3800" dirty="0" smtClean="0"/>
              <a:t>Oracle</a:t>
            </a:r>
          </a:p>
          <a:p>
            <a:endParaRPr lang="en-US" sz="1700" dirty="0"/>
          </a:p>
          <a:p>
            <a:r>
              <a:rPr lang="en-US" sz="3800" dirty="0"/>
              <a:t>In the Cloud deployment model, two project environments are available: A sandbox and a production </a:t>
            </a:r>
            <a:r>
              <a:rPr lang="en-US" sz="3800" dirty="0" smtClean="0"/>
              <a:t>environment</a:t>
            </a:r>
          </a:p>
          <a:p>
            <a:endParaRPr lang="en-US" sz="1700" dirty="0"/>
          </a:p>
          <a:p>
            <a:r>
              <a:rPr lang="en-US" sz="3800" dirty="0"/>
              <a:t>No Customization is performed. Configuration within the standard system is </a:t>
            </a:r>
            <a:r>
              <a:rPr lang="en-US" sz="3800" dirty="0" smtClean="0"/>
              <a:t>performed</a:t>
            </a:r>
          </a:p>
          <a:p>
            <a:endParaRPr lang="en-US" sz="1700" dirty="0"/>
          </a:p>
          <a:p>
            <a:r>
              <a:rPr lang="en-US" sz="3800" dirty="0"/>
              <a:t>Single Sign On set-up is not included</a:t>
            </a:r>
            <a:r>
              <a:rPr lang="en-US" sz="3800" dirty="0" smtClean="0"/>
              <a:t>.</a:t>
            </a:r>
          </a:p>
          <a:p>
            <a:endParaRPr lang="en-US" sz="1700" dirty="0"/>
          </a:p>
          <a:p>
            <a:r>
              <a:rPr lang="en-US" sz="3800" dirty="0"/>
              <a:t>Organizational Change Management will be Client’s responsibility</a:t>
            </a:r>
          </a:p>
          <a:p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400800"/>
            <a:ext cx="3886200" cy="365125"/>
          </a:xfrm>
        </p:spPr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8398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Deliverables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502727"/>
              </p:ext>
            </p:extLst>
          </p:nvPr>
        </p:nvGraphicFramePr>
        <p:xfrm>
          <a:off x="152400" y="1219200"/>
          <a:ext cx="8839200" cy="4581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/>
                <a:gridCol w="6324600"/>
              </a:tblGrid>
              <a:tr h="382755"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kern="1200" dirty="0" smtClean="0"/>
                        <a:t>Deliverables included</a:t>
                      </a:r>
                      <a:r>
                        <a:rPr lang="en-US" sz="1400" u="none" strike="noStrike" kern="1200" baseline="0" dirty="0" smtClean="0"/>
                        <a:t> in scope</a:t>
                      </a:r>
                      <a:endParaRPr lang="en-US" sz="1400" b="1" i="0" u="none" strike="noStrike" kern="1200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u="none" strike="noStrike" kern="1200" dirty="0"/>
                        <a:t>Description</a:t>
                      </a:r>
                      <a:endParaRPr lang="en-GB" sz="1400" b="1" i="0" u="none" strike="noStrike" kern="1200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T="45718" marB="45718" anchor="ctr"/>
                </a:tc>
              </a:tr>
              <a:tr h="365752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/>
                        <a:t>Project Charter</a:t>
                      </a:r>
                      <a:endParaRPr lang="en-US" sz="1400" dirty="0"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/>
                        <a:t>The project charter would include </a:t>
                      </a:r>
                      <a:r>
                        <a:rPr lang="en-US" sz="1400" dirty="0" smtClean="0"/>
                        <a:t>further </a:t>
                      </a:r>
                      <a:r>
                        <a:rPr lang="en-US" sz="1400" dirty="0"/>
                        <a:t>details of the project mission statement, approach and execution.</a:t>
                      </a:r>
                      <a:endParaRPr lang="en-US" sz="1400" dirty="0"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52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/>
                        <a:t>Project Workplan</a:t>
                      </a:r>
                      <a:endParaRPr lang="en-US" sz="1400" dirty="0"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/>
                        <a:t>A plan that describes the high-level </a:t>
                      </a:r>
                      <a:r>
                        <a:rPr lang="en-US" sz="1400" dirty="0" smtClean="0"/>
                        <a:t>tasks. Resource assignments </a:t>
                      </a:r>
                      <a:r>
                        <a:rPr lang="en-US" sz="1400" dirty="0"/>
                        <a:t>and </a:t>
                      </a:r>
                      <a:r>
                        <a:rPr lang="en-US" sz="1400" dirty="0" smtClean="0"/>
                        <a:t>timelines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for </a:t>
                      </a:r>
                      <a:r>
                        <a:rPr lang="en-US" sz="1400" dirty="0"/>
                        <a:t>all project activities.</a:t>
                      </a:r>
                      <a:endParaRPr lang="en-US" sz="1400" dirty="0"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32200">
                <a:tc>
                  <a:txBody>
                    <a:bodyPr/>
                    <a:lstStyle/>
                    <a:p>
                      <a:pPr marL="15875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/>
                        <a:t>Requirement</a:t>
                      </a:r>
                      <a:r>
                        <a:rPr lang="en-US" sz="1400" baseline="0" dirty="0" smtClean="0"/>
                        <a:t> document</a:t>
                      </a:r>
                      <a:endParaRPr lang="en-US" sz="1400" dirty="0"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/>
                        <a:t>Zensar will provide detailed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Business requirements document </a:t>
                      </a:r>
                      <a:endParaRPr lang="en-US" sz="1400" dirty="0"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3532">
                <a:tc>
                  <a:txBody>
                    <a:bodyPr/>
                    <a:lstStyle/>
                    <a:p>
                      <a:pPr marL="15875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/>
                        <a:t>Future Business Process Model</a:t>
                      </a:r>
                      <a:endParaRPr lang="en-US" sz="1400" dirty="0"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 smtClean="0"/>
                        <a:t>Zensar will </a:t>
                      </a:r>
                      <a:r>
                        <a:rPr lang="en-US" sz="1400" dirty="0"/>
                        <a:t>provide the future process model for the standard configuration of the system. </a:t>
                      </a:r>
                      <a:endParaRPr lang="en-US" sz="1400" dirty="0"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65752">
                <a:tc>
                  <a:txBody>
                    <a:bodyPr/>
                    <a:lstStyle/>
                    <a:p>
                      <a:pPr marL="15875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/>
                        <a:t>Configured Application</a:t>
                      </a:r>
                      <a:endParaRPr lang="en-US" sz="1400" dirty="0"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/>
                        <a:t>An application configured in accordance with </a:t>
                      </a:r>
                      <a:r>
                        <a:rPr lang="en-US" sz="1400" dirty="0" smtClean="0"/>
                        <a:t>business process</a:t>
                      </a:r>
                      <a:r>
                        <a:rPr lang="en-US" sz="1400" baseline="0" dirty="0" smtClean="0"/>
                        <a:t> and Future business processes</a:t>
                      </a:r>
                      <a:endParaRPr lang="en-US" sz="1400" dirty="0"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4273">
                <a:tc>
                  <a:txBody>
                    <a:bodyPr/>
                    <a:lstStyle/>
                    <a:p>
                      <a:pPr marL="15875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/>
                        <a:t>Test </a:t>
                      </a:r>
                      <a:r>
                        <a:rPr lang="en-US" sz="1400" dirty="0" smtClean="0"/>
                        <a:t>Scripts </a:t>
                      </a:r>
                      <a:endParaRPr lang="en-US" sz="1400" dirty="0"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dirty="0"/>
                        <a:t>Test Scripts for testing the configured functionality in the scope of standard </a:t>
                      </a:r>
                      <a:r>
                        <a:rPr lang="en-US" sz="1400" dirty="0" smtClean="0"/>
                        <a:t>offering</a:t>
                      </a:r>
                      <a:endParaRPr lang="en-US" sz="1400" dirty="0"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288741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u="none" strike="noStrike" kern="1200" dirty="0"/>
                        <a:t>Validated Solution on Sandbox</a:t>
                      </a:r>
                      <a:endParaRPr lang="en-GB" sz="1400" b="0" i="0" u="none" strike="noStrik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kern="1200" dirty="0"/>
                        <a:t>Configured</a:t>
                      </a:r>
                      <a:r>
                        <a:rPr lang="en-US" sz="1400" u="none" strike="noStrike" kern="1200" baseline="0" dirty="0"/>
                        <a:t> Final Solution agreed with Customer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8" marB="45718" anchor="ctr"/>
                </a:tc>
              </a:tr>
              <a:tr h="457173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u="none" strike="noStrike" kern="1200" dirty="0" smtClean="0"/>
                        <a:t>Training Material</a:t>
                      </a:r>
                      <a:r>
                        <a:rPr lang="en-GB" sz="1400" u="none" strike="noStrike" kern="1200" baseline="0" dirty="0" smtClean="0"/>
                        <a:t> </a:t>
                      </a:r>
                      <a:endParaRPr lang="en-GB" sz="1400" b="0" i="0" u="none" strike="noStrik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Detailed </a:t>
                      </a:r>
                      <a:r>
                        <a:rPr lang="en-US" sz="1400" u="none" strike="noStrike" kern="1200" dirty="0" smtClean="0"/>
                        <a:t>instruction</a:t>
                      </a:r>
                      <a:r>
                        <a:rPr lang="en-US" sz="1400" u="none" strike="noStrike" kern="1200" baseline="0" dirty="0" smtClean="0"/>
                        <a:t> documents</a:t>
                      </a:r>
                      <a:r>
                        <a:rPr lang="en-US" sz="1400" u="none" strike="noStrike" kern="1200" dirty="0" smtClean="0"/>
                        <a:t> to perform transactions in Service Cloud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8" marB="45718" anchor="ctr"/>
                </a:tc>
              </a:tr>
              <a:tr h="288741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u="none" strike="noStrike" kern="1200" dirty="0"/>
                        <a:t>Configuration </a:t>
                      </a:r>
                      <a:r>
                        <a:rPr lang="en-GB" sz="1400" u="none" strike="noStrike" kern="1200" dirty="0" smtClean="0"/>
                        <a:t>Workbook</a:t>
                      </a:r>
                      <a:endParaRPr lang="en-GB" sz="1400" b="0" i="0" u="none" strike="noStrik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kern="1200" dirty="0"/>
                        <a:t>Details</a:t>
                      </a:r>
                      <a:r>
                        <a:rPr lang="en-US" sz="1400" u="none" strike="noStrike" kern="1200" baseline="0" dirty="0"/>
                        <a:t> of </a:t>
                      </a:r>
                      <a:r>
                        <a:rPr lang="en-US" sz="1400" u="none" strike="noStrike" kern="1200" baseline="0" dirty="0" smtClean="0"/>
                        <a:t>how the solution is configured</a:t>
                      </a:r>
                      <a:endParaRPr lang="en-US" sz="1400" b="0" i="0" u="none" strike="noStrik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8" marB="45718" anchor="ctr"/>
                </a:tc>
              </a:tr>
              <a:tr h="303142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u="none" strike="noStrike" kern="1200" dirty="0"/>
                        <a:t>Validated</a:t>
                      </a:r>
                      <a:r>
                        <a:rPr lang="en-GB" sz="1400" u="none" strike="noStrike" kern="1200" baseline="0" dirty="0"/>
                        <a:t> Solution on Production</a:t>
                      </a:r>
                      <a:endParaRPr lang="en-GB" sz="1400" b="0" i="0" u="none" strike="noStrike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kern="1200" baseline="0" dirty="0"/>
                        <a:t>Configured Solution , validated for go live use </a:t>
                      </a:r>
                      <a:endParaRPr lang="en-US" sz="1400" b="0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8" marB="45718" anchor="ctr"/>
                </a:tc>
              </a:tr>
            </a:tbl>
          </a:graphicData>
        </a:graphic>
      </p:graphicFrame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400800"/>
            <a:ext cx="3886200" cy="365125"/>
          </a:xfrm>
        </p:spPr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174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Obligations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1371600"/>
            <a:ext cx="8229600" cy="4800600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dirty="0"/>
              <a:t>For the project to be successful Customer must fulfil the following obligations</a:t>
            </a:r>
            <a:r>
              <a:rPr lang="en-US" dirty="0" smtClean="0"/>
              <a:t>:</a:t>
            </a:r>
          </a:p>
          <a:p>
            <a:endParaRPr lang="en-US" sz="9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 smtClean="0"/>
              <a:t>Service </a:t>
            </a:r>
            <a:r>
              <a:rPr lang="en-US" sz="2400" dirty="0"/>
              <a:t>Cloud environments are available prior to project start </a:t>
            </a:r>
            <a:endParaRPr lang="en-US" sz="2400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n-US" sz="10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/>
              <a:t>Assign a project manager to lead your staff’s </a:t>
            </a:r>
            <a:r>
              <a:rPr lang="en-US" sz="2400" dirty="0" smtClean="0"/>
              <a:t>efforts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9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/>
              <a:t>Assign experienced and empowered business and IT users to work closely with </a:t>
            </a:r>
            <a:r>
              <a:rPr lang="en-US" sz="2400" dirty="0" err="1"/>
              <a:t>Zensar's</a:t>
            </a:r>
            <a:r>
              <a:rPr lang="en-US" sz="2400" dirty="0"/>
              <a:t> consultants according to project plan (some full-time allocation may be necessary at times</a:t>
            </a:r>
            <a:r>
              <a:rPr lang="en-US" sz="2400" dirty="0" smtClean="0"/>
              <a:t>).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9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/>
              <a:t>Perform certain project tasks according to project plan such as provide data in format specified, testing, assist data conversions, assist training material preparations, end user training, data validations etc</a:t>
            </a:r>
            <a:r>
              <a:rPr lang="en-US" sz="2400" dirty="0" smtClean="0"/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9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400" dirty="0"/>
              <a:t>Arrange for a project executive sponsor and project steering committee</a:t>
            </a:r>
          </a:p>
          <a:p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400800"/>
            <a:ext cx="3886200" cy="365125"/>
          </a:xfrm>
        </p:spPr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886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Zensar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477000"/>
            <a:ext cx="3886200" cy="365125"/>
          </a:xfrm>
        </p:spPr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8541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/>
          <p:cNvSpPr txBox="1">
            <a:spLocks/>
          </p:cNvSpPr>
          <p:nvPr/>
        </p:nvSpPr>
        <p:spPr>
          <a:xfrm>
            <a:off x="7009553" y="6568561"/>
            <a:ext cx="2134451" cy="365639"/>
          </a:xfrm>
          <a:prstGeom prst="rect">
            <a:avLst/>
          </a:prstGeom>
        </p:spPr>
        <p:txBody>
          <a:bodyPr vert="horz" lIns="82013" tIns="41007" rIns="82013" bIns="41007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9BC19E-BAE5-4270-B5D7-F8D5F4B14A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Zensar!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2435134"/>
            <a:ext cx="9144000" cy="2761327"/>
          </a:xfrm>
          <a:prstGeom prst="rect">
            <a:avLst/>
          </a:prstGeom>
          <a:solidFill>
            <a:srgbClr val="0066B3"/>
          </a:solidFill>
          <a:ln w="25400" cap="flat" cmpd="sng" algn="ctr">
            <a:noFill/>
            <a:prstDash val="solid"/>
          </a:ln>
          <a:effectLst/>
        </p:spPr>
        <p:txBody>
          <a:bodyPr lIns="82049" tIns="41025" rIns="82049" bIns="41025" rtlCol="0" anchor="ctr"/>
          <a:lstStyle/>
          <a:p>
            <a:pPr algn="ctr" defTabSz="820489">
              <a:defRPr/>
            </a:pPr>
            <a:endParaRPr lang="en-IN" sz="1200" kern="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789371" y="2624380"/>
            <a:ext cx="1488312" cy="1009142"/>
          </a:xfrm>
          <a:prstGeom prst="rect">
            <a:avLst/>
          </a:prstGeom>
          <a:solidFill>
            <a:srgbClr val="525252"/>
          </a:solidFill>
          <a:ln w="25400" cap="flat" cmpd="sng" algn="ctr">
            <a:noFill/>
            <a:prstDash val="solid"/>
          </a:ln>
          <a:effectLst/>
        </p:spPr>
        <p:txBody>
          <a:bodyPr lIns="82049" tIns="41025" rIns="82049" bIns="41025" rtlCol="0" anchor="ctr"/>
          <a:lstStyle/>
          <a:p>
            <a:pPr algn="ctr" defTabSz="438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IN" sz="1200" kern="0" dirty="0">
                <a:solidFill>
                  <a:prstClr val="white"/>
                </a:solidFill>
                <a:latin typeface="Arial"/>
                <a:cs typeface="Calibri" panose="020F0502020204030204" pitchFamily="34" charset="0"/>
              </a:rPr>
              <a:t>Fixed Scope Offerings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55111" y="2624380"/>
            <a:ext cx="1488312" cy="1009142"/>
          </a:xfrm>
          <a:prstGeom prst="rect">
            <a:avLst/>
          </a:prstGeom>
          <a:solidFill>
            <a:srgbClr val="32ACFA"/>
          </a:solidFill>
          <a:ln w="25400" cap="flat" cmpd="sng" algn="ctr">
            <a:noFill/>
            <a:prstDash val="solid"/>
          </a:ln>
          <a:effectLst/>
        </p:spPr>
        <p:txBody>
          <a:bodyPr lIns="82049" tIns="41025" rIns="82049" bIns="41025" rtlCol="0" anchor="ctr"/>
          <a:lstStyle/>
          <a:p>
            <a:pPr algn="ctr" defTabSz="438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Arial"/>
                <a:cs typeface="Calibri" panose="020F0502020204030204" pitchFamily="34" charset="0"/>
              </a:rPr>
              <a:t>Dedicated</a:t>
            </a:r>
          </a:p>
          <a:p>
            <a:pPr algn="ctr" defTabSz="438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200" kern="0" dirty="0">
                <a:solidFill>
                  <a:prstClr val="white"/>
                </a:solidFill>
                <a:latin typeface="Arial"/>
                <a:cs typeface="Calibri" panose="020F0502020204030204" pitchFamily="34" charset="0"/>
              </a:rPr>
              <a:t>Cloud Center </a:t>
            </a:r>
            <a:r>
              <a:rPr lang="en-US" sz="1200" kern="0" dirty="0">
                <a:solidFill>
                  <a:prstClr val="white"/>
                </a:solidFill>
                <a:latin typeface="Arial"/>
                <a:cs typeface="Calibri" panose="020F0502020204030204" pitchFamily="34" charset="0"/>
              </a:rPr>
              <a:t>of </a:t>
            </a:r>
            <a:r>
              <a:rPr lang="en-US" sz="1200" kern="0" dirty="0" err="1">
                <a:solidFill>
                  <a:prstClr val="white"/>
                </a:solidFill>
                <a:latin typeface="Arial"/>
                <a:cs typeface="Calibri" panose="020F0502020204030204" pitchFamily="34" charset="0"/>
              </a:rPr>
              <a:t>RightNow</a:t>
            </a:r>
            <a:endParaRPr lang="en-GB" sz="1200" kern="0" dirty="0">
              <a:solidFill>
                <a:prstClr val="white"/>
              </a:solidFill>
              <a:latin typeface="Arial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22241" y="2624380"/>
            <a:ext cx="1488312" cy="1009142"/>
          </a:xfrm>
          <a:prstGeom prst="rect">
            <a:avLst/>
          </a:prstGeom>
          <a:solidFill>
            <a:srgbClr val="A1A1A1"/>
          </a:solidFill>
          <a:ln w="25400" cap="flat" cmpd="sng" algn="ctr">
            <a:noFill/>
            <a:prstDash val="solid"/>
          </a:ln>
          <a:effectLst/>
        </p:spPr>
        <p:txBody>
          <a:bodyPr lIns="82049" tIns="41025" rIns="82049" bIns="41025" rtlCol="0" anchor="ctr"/>
          <a:lstStyle/>
          <a:p>
            <a:pPr algn="ctr" defTabSz="438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IN" sz="1200" kern="0" dirty="0">
                <a:solidFill>
                  <a:prstClr val="white"/>
                </a:solidFill>
                <a:latin typeface="Arial"/>
                <a:cs typeface="Calibri" panose="020F0502020204030204" pitchFamily="34" charset="0"/>
              </a:rPr>
              <a:t>Oracle Cloud Certified professionals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109251" y="3998645"/>
            <a:ext cx="1488312" cy="1009142"/>
          </a:xfrm>
          <a:prstGeom prst="rect">
            <a:avLst/>
          </a:prstGeom>
          <a:solidFill>
            <a:srgbClr val="0E5A8B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2049" tIns="41025" rIns="82049" bIns="41025" rtlCol="0" anchor="ctr"/>
          <a:lstStyle/>
          <a:p>
            <a:pPr algn="ctr" defTabSz="438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kern="0" dirty="0">
                <a:solidFill>
                  <a:prstClr val="white"/>
                </a:solidFill>
                <a:latin typeface="Arial"/>
                <a:cs typeface="Calibri" panose="020F0502020204030204" pitchFamily="34" charset="0"/>
              </a:rPr>
              <a:t>Cloud Lab </a:t>
            </a:r>
          </a:p>
          <a:p>
            <a:pPr algn="ctr" defTabSz="438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kern="0" dirty="0">
                <a:solidFill>
                  <a:prstClr val="white"/>
                </a:solidFill>
                <a:latin typeface="Arial"/>
                <a:cs typeface="Calibri" panose="020F0502020204030204" pitchFamily="34" charset="0"/>
              </a:rPr>
              <a:t>(</a:t>
            </a:r>
            <a:r>
              <a:rPr lang="en-IN" sz="1200" kern="0" dirty="0">
                <a:solidFill>
                  <a:prstClr val="white"/>
                </a:solidFill>
                <a:latin typeface="Arial"/>
                <a:cs typeface="Calibri" panose="020F0502020204030204" pitchFamily="34" charset="0"/>
              </a:rPr>
              <a:t>Build Proof of concept and DEMOs)</a:t>
            </a:r>
            <a:r>
              <a:rPr lang="en-GB" sz="1200" kern="0" dirty="0">
                <a:solidFill>
                  <a:prstClr val="white"/>
                </a:solidFill>
                <a:latin typeface="Arial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1" r="15474"/>
          <a:stretch/>
        </p:blipFill>
        <p:spPr>
          <a:xfrm>
            <a:off x="381001" y="2747258"/>
            <a:ext cx="1604878" cy="217941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888277" y="3979364"/>
            <a:ext cx="1488312" cy="1009142"/>
          </a:xfrm>
          <a:prstGeom prst="rect">
            <a:avLst/>
          </a:prstGeom>
          <a:solidFill>
            <a:srgbClr val="A1A1A1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2049" tIns="41025" rIns="82049" bIns="41025" rtlCol="0" anchor="ctr"/>
          <a:lstStyle/>
          <a:p>
            <a:pPr algn="ctr" defTabSz="438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IN" sz="1200" kern="0" dirty="0">
                <a:solidFill>
                  <a:prstClr val="white"/>
                </a:solidFill>
                <a:latin typeface="Arial"/>
                <a:cs typeface="Calibri" panose="020F0502020204030204" pitchFamily="34" charset="0"/>
              </a:rPr>
              <a:t>Rich industry and </a:t>
            </a:r>
            <a:r>
              <a:rPr lang="en-IN" sz="1200" kern="0" dirty="0">
                <a:solidFill>
                  <a:prstClr val="white"/>
                </a:solidFill>
                <a:latin typeface="Arial"/>
                <a:cs typeface="Calibri" panose="020F0502020204030204" pitchFamily="34" charset="0"/>
              </a:rPr>
              <a:t>CX </a:t>
            </a:r>
            <a:r>
              <a:rPr lang="en-IN" sz="1200" kern="0" dirty="0">
                <a:solidFill>
                  <a:prstClr val="white"/>
                </a:solidFill>
                <a:latin typeface="Arial"/>
                <a:cs typeface="Calibri" panose="020F0502020204030204" pitchFamily="34" charset="0"/>
              </a:rPr>
              <a:t>package implementation experience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67303" y="3998645"/>
            <a:ext cx="1488312" cy="1009142"/>
          </a:xfrm>
          <a:prstGeom prst="rect">
            <a:avLst/>
          </a:prstGeom>
          <a:solidFill>
            <a:srgbClr val="525252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2049" tIns="41025" rIns="82049" bIns="41025" rtlCol="0" anchor="ctr"/>
          <a:lstStyle/>
          <a:p>
            <a:pPr algn="ctr" defTabSz="438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IN" sz="1200" kern="0" dirty="0">
                <a:solidFill>
                  <a:prstClr val="white"/>
                </a:solidFill>
                <a:latin typeface="Arial"/>
                <a:cs typeface="Calibri" panose="020F0502020204030204" pitchFamily="34" charset="0"/>
              </a:rPr>
              <a:t>Cloud implementation experience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56500" y="2620560"/>
            <a:ext cx="1488312" cy="10091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82049" tIns="41025" rIns="82049" bIns="41025" rtlCol="0" anchor="ctr"/>
          <a:lstStyle/>
          <a:p>
            <a:pPr algn="ctr" defTabSz="4387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IN" sz="1200" kern="0" dirty="0">
                <a:latin typeface="Arial"/>
                <a:cs typeface="Calibri" panose="020F0502020204030204" pitchFamily="34" charset="0"/>
              </a:rPr>
              <a:t>Proven Cloud Tools, Accelerators and Methodology </a:t>
            </a:r>
          </a:p>
        </p:txBody>
      </p:sp>
    </p:spTree>
    <p:extLst>
      <p:ext uri="{BB962C8B-B14F-4D97-AF65-F5344CB8AC3E}">
        <p14:creationId xmlns:p14="http://schemas.microsoft.com/office/powerpoint/2010/main" val="21536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2" name="Rectangle 1"/>
          <p:cNvSpPr/>
          <p:nvPr/>
        </p:nvSpPr>
        <p:spPr>
          <a:xfrm>
            <a:off x="609600" y="1219200"/>
            <a:ext cx="81534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400" dirty="0">
                <a:solidFill>
                  <a:srgbClr val="003399"/>
                </a:solidFill>
              </a:rPr>
              <a:t>Today’s Business Challenges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400" dirty="0">
                <a:solidFill>
                  <a:srgbClr val="003399"/>
                </a:solidFill>
              </a:rPr>
              <a:t>Proposed Solution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400" dirty="0">
                <a:solidFill>
                  <a:srgbClr val="003399"/>
                </a:solidFill>
              </a:rPr>
              <a:t>Implementation Approach and Scope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400" dirty="0">
                <a:solidFill>
                  <a:srgbClr val="003399"/>
                </a:solidFill>
              </a:rPr>
              <a:t>Implementation Methodology, Deliverables and Timeline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400" dirty="0">
                <a:solidFill>
                  <a:srgbClr val="003399"/>
                </a:solidFill>
              </a:rPr>
              <a:t>References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400800"/>
            <a:ext cx="3886200" cy="365125"/>
          </a:xfrm>
        </p:spPr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615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2"/>
          <p:cNvSpPr txBox="1">
            <a:spLocks/>
          </p:cNvSpPr>
          <p:nvPr/>
        </p:nvSpPr>
        <p:spPr>
          <a:xfrm>
            <a:off x="7009553" y="6568561"/>
            <a:ext cx="2134451" cy="365639"/>
          </a:xfrm>
          <a:prstGeom prst="rect">
            <a:avLst/>
          </a:prstGeom>
        </p:spPr>
        <p:txBody>
          <a:bodyPr vert="horz" lIns="82013" tIns="41007" rIns="82013" bIns="41007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9BC19E-BAE5-4270-B5D7-F8D5F4B14A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Oracle Cloud Customer Portfolio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95676" y="1860886"/>
            <a:ext cx="2593605" cy="924962"/>
            <a:chOff x="64927" y="2622394"/>
            <a:chExt cx="5003047" cy="1359180"/>
          </a:xfrm>
        </p:grpSpPr>
        <p:sp>
          <p:nvSpPr>
            <p:cNvPr id="41" name="Folded Corner 40"/>
            <p:cNvSpPr/>
            <p:nvPr/>
          </p:nvSpPr>
          <p:spPr>
            <a:xfrm>
              <a:off x="64927" y="2622394"/>
              <a:ext cx="4868185" cy="1359180"/>
            </a:xfrm>
            <a:prstGeom prst="foldedCorner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EC1B2E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9F7EB"/>
                </a:clrFrom>
                <a:clrTo>
                  <a:srgbClr val="F9F7E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35" y="2806477"/>
              <a:ext cx="2612655" cy="86677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772991" y="2886524"/>
              <a:ext cx="2294983" cy="85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2060"/>
                  </a:solidFill>
                  <a:cs typeface="Arial" panose="020B0604020202020204" pitchFamily="34" charset="0"/>
                </a:rPr>
                <a:t>Sales </a:t>
              </a:r>
              <a:br>
                <a:rPr lang="en-US" sz="1600" dirty="0">
                  <a:solidFill>
                    <a:srgbClr val="002060"/>
                  </a:solidFill>
                  <a:cs typeface="Arial" panose="020B0604020202020204" pitchFamily="34" charset="0"/>
                </a:rPr>
              </a:br>
              <a:r>
                <a:rPr lang="en-US" sz="1600" dirty="0">
                  <a:solidFill>
                    <a:srgbClr val="002060"/>
                  </a:solidFill>
                  <a:cs typeface="Arial" panose="020B0604020202020204" pitchFamily="34" charset="0"/>
                </a:rPr>
                <a:t>Cloud</a:t>
              </a:r>
              <a:endParaRPr lang="en-US" sz="1600" dirty="0">
                <a:solidFill>
                  <a:srgbClr val="00206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" name="Isosceles Triangle 3"/>
            <p:cNvSpPr/>
            <p:nvPr/>
          </p:nvSpPr>
          <p:spPr>
            <a:xfrm rot="5400000">
              <a:off x="2819442" y="3164055"/>
              <a:ext cx="216024" cy="150981"/>
            </a:xfrm>
            <a:prstGeom prst="triangl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73516" y="3365450"/>
            <a:ext cx="2615765" cy="928639"/>
            <a:chOff x="367581" y="7021447"/>
            <a:chExt cx="5045792" cy="136458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7168" y="7260177"/>
              <a:ext cx="2395822" cy="58686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2830355" y="7164926"/>
              <a:ext cx="2583018" cy="1221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2060"/>
                  </a:solidFill>
                  <a:cs typeface="Arial" panose="020B0604020202020204" pitchFamily="34" charset="0"/>
                </a:rPr>
                <a:t>Fusion Apps Administration</a:t>
              </a:r>
              <a:endParaRPr lang="en-US" sz="1600" dirty="0">
                <a:solidFill>
                  <a:srgbClr val="00206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0" name="Isosceles Triangle 39"/>
            <p:cNvSpPr/>
            <p:nvPr/>
          </p:nvSpPr>
          <p:spPr>
            <a:xfrm rot="5400000">
              <a:off x="2819442" y="7433213"/>
              <a:ext cx="216024" cy="150981"/>
            </a:xfrm>
            <a:prstGeom prst="triangl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Folded Corner 42"/>
            <p:cNvSpPr/>
            <p:nvPr/>
          </p:nvSpPr>
          <p:spPr>
            <a:xfrm>
              <a:off x="367581" y="7021447"/>
              <a:ext cx="4868185" cy="1359180"/>
            </a:xfrm>
            <a:prstGeom prst="foldedCorner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EC1B2E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166633" y="1860886"/>
            <a:ext cx="2659300" cy="924962"/>
            <a:chOff x="6168432" y="2626196"/>
            <a:chExt cx="5129771" cy="135918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1262" y="2960888"/>
              <a:ext cx="2553536" cy="55794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003218" y="2739193"/>
              <a:ext cx="2294985" cy="85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2060"/>
                  </a:solidFill>
                  <a:cs typeface="Arial" panose="020B0604020202020204" pitchFamily="34" charset="0"/>
                </a:rPr>
                <a:t>HCM Cloud Support</a:t>
              </a:r>
              <a:endParaRPr lang="en-US" sz="1600" dirty="0">
                <a:solidFill>
                  <a:srgbClr val="00206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9049671" y="3164055"/>
              <a:ext cx="216024" cy="150981"/>
            </a:xfrm>
            <a:prstGeom prst="triangl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Folded Corner 43"/>
            <p:cNvSpPr/>
            <p:nvPr/>
          </p:nvSpPr>
          <p:spPr>
            <a:xfrm>
              <a:off x="6168432" y="2626196"/>
              <a:ext cx="4868185" cy="1359180"/>
            </a:xfrm>
            <a:prstGeom prst="foldedCorner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EC1B2E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166632" y="3365449"/>
            <a:ext cx="2607823" cy="945144"/>
            <a:chOff x="6267731" y="4692322"/>
            <a:chExt cx="5030472" cy="138883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3535" y="4692322"/>
              <a:ext cx="1948990" cy="1110284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003218" y="4902059"/>
              <a:ext cx="2294985" cy="85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2060"/>
                  </a:solidFill>
                  <a:cs typeface="Arial" panose="020B0604020202020204" pitchFamily="34" charset="0"/>
                </a:rPr>
                <a:t>ERP &amp;</a:t>
              </a:r>
              <a:br>
                <a:rPr lang="en-US" sz="1600" dirty="0">
                  <a:solidFill>
                    <a:srgbClr val="002060"/>
                  </a:solidFill>
                  <a:cs typeface="Arial" panose="020B0604020202020204" pitchFamily="34" charset="0"/>
                </a:rPr>
              </a:br>
              <a:r>
                <a:rPr lang="en-US" sz="1600" dirty="0">
                  <a:solidFill>
                    <a:srgbClr val="002060"/>
                  </a:solidFill>
                  <a:cs typeface="Arial" panose="020B0604020202020204" pitchFamily="34" charset="0"/>
                </a:rPr>
                <a:t>HCM Cloud</a:t>
              </a:r>
              <a:endParaRPr lang="en-US" sz="1600" dirty="0">
                <a:solidFill>
                  <a:srgbClr val="00206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4" name="Isosceles Triangle 33"/>
            <p:cNvSpPr/>
            <p:nvPr/>
          </p:nvSpPr>
          <p:spPr>
            <a:xfrm rot="5400000">
              <a:off x="9049671" y="5210577"/>
              <a:ext cx="216024" cy="150981"/>
            </a:xfrm>
            <a:prstGeom prst="triangl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Folded Corner 44"/>
            <p:cNvSpPr/>
            <p:nvPr/>
          </p:nvSpPr>
          <p:spPr>
            <a:xfrm>
              <a:off x="6267731" y="4721978"/>
              <a:ext cx="4868185" cy="1359180"/>
            </a:xfrm>
            <a:prstGeom prst="foldedCorner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EC1B2E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683224" y="4886654"/>
            <a:ext cx="2577269" cy="924962"/>
            <a:chOff x="6326668" y="7024684"/>
            <a:chExt cx="4971535" cy="1359180"/>
          </a:xfrm>
        </p:grpSpPr>
        <p:pic>
          <p:nvPicPr>
            <p:cNvPr id="26" name="Picture 2" descr="C:\Users\SW40791\Desktop\download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508" y="7358435"/>
              <a:ext cx="1780545" cy="658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9003220" y="7272357"/>
              <a:ext cx="2294983" cy="85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2060"/>
                  </a:solidFill>
                  <a:cs typeface="Arial" panose="020B0604020202020204" pitchFamily="34" charset="0"/>
                </a:rPr>
                <a:t>Cloud Financials</a:t>
              </a:r>
              <a:endParaRPr lang="en-US" sz="1600" dirty="0">
                <a:solidFill>
                  <a:srgbClr val="00206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6" name="Isosceles Triangle 35"/>
            <p:cNvSpPr/>
            <p:nvPr/>
          </p:nvSpPr>
          <p:spPr>
            <a:xfrm rot="5400000">
              <a:off x="9049671" y="7458477"/>
              <a:ext cx="216024" cy="150981"/>
            </a:xfrm>
            <a:prstGeom prst="triangl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Folded Corner 45"/>
            <p:cNvSpPr/>
            <p:nvPr/>
          </p:nvSpPr>
          <p:spPr>
            <a:xfrm>
              <a:off x="6326668" y="7024684"/>
              <a:ext cx="4868185" cy="1359180"/>
            </a:xfrm>
            <a:prstGeom prst="foldedCorner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EC1B2E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07304" y="1860886"/>
            <a:ext cx="2741021" cy="924962"/>
            <a:chOff x="11755696" y="2481451"/>
            <a:chExt cx="5287410" cy="135918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3383" y="2855306"/>
              <a:ext cx="3114310" cy="71205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4748121" y="2716918"/>
              <a:ext cx="2294985" cy="85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2060"/>
                  </a:solidFill>
                  <a:cs typeface="Arial" panose="020B0604020202020204" pitchFamily="34" charset="0"/>
                </a:rPr>
                <a:t>Sales </a:t>
              </a:r>
              <a:br>
                <a:rPr lang="en-US" sz="1600" dirty="0">
                  <a:solidFill>
                    <a:srgbClr val="002060"/>
                  </a:solidFill>
                  <a:cs typeface="Arial" panose="020B0604020202020204" pitchFamily="34" charset="0"/>
                </a:rPr>
              </a:br>
              <a:r>
                <a:rPr lang="en-US" sz="1600" dirty="0">
                  <a:solidFill>
                    <a:srgbClr val="002060"/>
                  </a:solidFill>
                  <a:cs typeface="Arial" panose="020B0604020202020204" pitchFamily="34" charset="0"/>
                </a:rPr>
                <a:t>Cloud</a:t>
              </a:r>
              <a:endParaRPr lang="en-US" sz="1600" dirty="0">
                <a:solidFill>
                  <a:srgbClr val="00206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8" name="Isosceles Triangle 27"/>
            <p:cNvSpPr/>
            <p:nvPr/>
          </p:nvSpPr>
          <p:spPr>
            <a:xfrm rot="5400000">
              <a:off x="14748121" y="3118481"/>
              <a:ext cx="216024" cy="150981"/>
            </a:xfrm>
            <a:prstGeom prst="triangl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Folded Corner 46"/>
            <p:cNvSpPr/>
            <p:nvPr/>
          </p:nvSpPr>
          <p:spPr>
            <a:xfrm>
              <a:off x="11755696" y="2481451"/>
              <a:ext cx="4868185" cy="1359180"/>
            </a:xfrm>
            <a:prstGeom prst="foldedCorner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EC1B2E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07304" y="3365450"/>
            <a:ext cx="2728360" cy="924962"/>
            <a:chOff x="12197328" y="4707613"/>
            <a:chExt cx="5262988" cy="135918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93753" y="4750141"/>
              <a:ext cx="1702731" cy="937592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4709402" y="4763893"/>
              <a:ext cx="2750914" cy="1221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2060"/>
                  </a:solidFill>
                  <a:cs typeface="Arial" panose="020B0604020202020204" pitchFamily="34" charset="0"/>
                </a:rPr>
                <a:t>Planning </a:t>
              </a:r>
            </a:p>
            <a:p>
              <a:pPr algn="ctr"/>
              <a:r>
                <a:rPr lang="en-US" sz="1600" dirty="0">
                  <a:solidFill>
                    <a:srgbClr val="002060"/>
                  </a:solidFill>
                  <a:cs typeface="Arial" panose="020B0604020202020204" pitchFamily="34" charset="0"/>
                </a:rPr>
                <a:t>&amp; Budgeting Cloud</a:t>
              </a:r>
              <a:endParaRPr lang="en-US" sz="1600" dirty="0">
                <a:solidFill>
                  <a:srgbClr val="00206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0" name="Isosceles Triangle 29"/>
            <p:cNvSpPr/>
            <p:nvPr/>
          </p:nvSpPr>
          <p:spPr>
            <a:xfrm rot="5400000">
              <a:off x="14748121" y="5165087"/>
              <a:ext cx="216024" cy="150981"/>
            </a:xfrm>
            <a:prstGeom prst="triangl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Folded Corner 47"/>
            <p:cNvSpPr/>
            <p:nvPr/>
          </p:nvSpPr>
          <p:spPr>
            <a:xfrm>
              <a:off x="12197328" y="4707613"/>
              <a:ext cx="4868185" cy="1359180"/>
            </a:xfrm>
            <a:prstGeom prst="foldedCorner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EC1B2E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093599" y="4889455"/>
            <a:ext cx="2597768" cy="924962"/>
            <a:chOff x="11985577" y="6962389"/>
            <a:chExt cx="5011076" cy="1359180"/>
          </a:xfrm>
        </p:grpSpPr>
        <p:pic>
          <p:nvPicPr>
            <p:cNvPr id="27" name="Picture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00949" y="7212352"/>
              <a:ext cx="1922713" cy="626261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4701668" y="7237616"/>
              <a:ext cx="2294985" cy="859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2060"/>
                  </a:solidFill>
                  <a:cs typeface="Arial" panose="020B0604020202020204" pitchFamily="34" charset="0"/>
                </a:rPr>
                <a:t>Sales </a:t>
              </a:r>
              <a:br>
                <a:rPr lang="en-US" sz="1600" dirty="0">
                  <a:solidFill>
                    <a:srgbClr val="002060"/>
                  </a:solidFill>
                  <a:cs typeface="Arial" panose="020B0604020202020204" pitchFamily="34" charset="0"/>
                </a:rPr>
              </a:br>
              <a:r>
                <a:rPr lang="en-US" sz="1600" dirty="0">
                  <a:solidFill>
                    <a:srgbClr val="002060"/>
                  </a:solidFill>
                  <a:cs typeface="Arial" panose="020B0604020202020204" pitchFamily="34" charset="0"/>
                </a:rPr>
                <a:t>Cloud</a:t>
              </a:r>
              <a:endParaRPr lang="en-US" sz="1600" dirty="0">
                <a:solidFill>
                  <a:srgbClr val="00206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2" name="Isosceles Triangle 31"/>
            <p:cNvSpPr/>
            <p:nvPr/>
          </p:nvSpPr>
          <p:spPr>
            <a:xfrm rot="5400000">
              <a:off x="14748121" y="7423736"/>
              <a:ext cx="216024" cy="150981"/>
            </a:xfrm>
            <a:prstGeom prst="triangle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Folded Corner 48"/>
            <p:cNvSpPr/>
            <p:nvPr/>
          </p:nvSpPr>
          <p:spPr>
            <a:xfrm>
              <a:off x="11985577" y="6962389"/>
              <a:ext cx="4868185" cy="1359180"/>
            </a:xfrm>
            <a:prstGeom prst="foldedCorner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EC1B2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386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Step…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start your journey towards realizing your CRM vision, please contact us at: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Web: www.zensar.com/</a:t>
            </a:r>
          </a:p>
          <a:p>
            <a:pPr marL="0" indent="0">
              <a:buNone/>
            </a:pPr>
            <a:r>
              <a:rPr lang="en-US" dirty="0"/>
              <a:t>Email: marcom@zensar.com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6161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198" y="3429000"/>
            <a:ext cx="8229602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Customer Relationship Management </a:t>
            </a:r>
            <a:br>
              <a:rPr lang="en-US" dirty="0"/>
            </a:br>
            <a:r>
              <a:rPr lang="en-US" dirty="0"/>
              <a:t>Today’s Business Challenges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400800"/>
            <a:ext cx="3886200" cy="365125"/>
          </a:xfrm>
        </p:spPr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7626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Generic Business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1371600"/>
            <a:ext cx="8229600" cy="4876800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r>
              <a:rPr lang="en-US" sz="2600" dirty="0"/>
              <a:t>Adopt leading CRM practices and streamline the CRM processes </a:t>
            </a:r>
          </a:p>
          <a:p>
            <a:endParaRPr lang="en-US" sz="2600" dirty="0"/>
          </a:p>
          <a:p>
            <a:r>
              <a:rPr lang="en-US" sz="2600" dirty="0"/>
              <a:t>Take advantages of CRM to attract new customers, develop and retain existing customers</a:t>
            </a:r>
          </a:p>
          <a:p>
            <a:endParaRPr lang="en-US" sz="2600" dirty="0"/>
          </a:p>
          <a:p>
            <a:r>
              <a:rPr lang="en-IN" sz="2600" dirty="0"/>
              <a:t>Adopt leading Global Customer Experience (CX) practices </a:t>
            </a:r>
            <a:endParaRPr lang="en-US" sz="2600" dirty="0"/>
          </a:p>
          <a:p>
            <a:endParaRPr lang="en-IN" sz="2600" dirty="0"/>
          </a:p>
          <a:p>
            <a:r>
              <a:rPr lang="en-IN" sz="2600" dirty="0"/>
              <a:t>Improve your customer experience whilst reducing operational costs </a:t>
            </a:r>
            <a:endParaRPr lang="en-IN" sz="2600" dirty="0" smtClean="0"/>
          </a:p>
          <a:p>
            <a:pPr marL="0" indent="0">
              <a:buNone/>
            </a:pPr>
            <a:endParaRPr lang="en-US" sz="2600" dirty="0"/>
          </a:p>
          <a:p>
            <a:r>
              <a:rPr lang="en-IN" sz="2600" dirty="0"/>
              <a:t>Reduce and streamline </a:t>
            </a:r>
            <a:r>
              <a:rPr lang="en-IN" sz="2600" dirty="0" smtClean="0"/>
              <a:t>your service management processes </a:t>
            </a:r>
            <a:r>
              <a:rPr lang="en-IN" sz="2600" dirty="0"/>
              <a:t>and achieve measurable efficiencies </a:t>
            </a:r>
            <a:endParaRPr lang="en-US" sz="2600" dirty="0"/>
          </a:p>
          <a:p>
            <a:endParaRPr lang="en-IN" sz="2800" dirty="0"/>
          </a:p>
          <a:p>
            <a:r>
              <a:rPr lang="en-IN" sz="2600" dirty="0"/>
              <a:t>Provide an improved knowledge management solution, with increased self-service rates </a:t>
            </a:r>
            <a:endParaRPr lang="en-US" sz="2600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400800"/>
            <a:ext cx="3886200" cy="365125"/>
          </a:xfrm>
        </p:spPr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9194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42998" y="3429000"/>
            <a:ext cx="6858002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The Industry Leading Solution</a:t>
            </a:r>
            <a:br>
              <a:rPr lang="en-US" dirty="0"/>
            </a:br>
            <a:r>
              <a:rPr lang="en-US" dirty="0"/>
              <a:t>Oracle </a:t>
            </a:r>
            <a:r>
              <a:rPr lang="en-US" dirty="0" smtClean="0"/>
              <a:t>Service Cloud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477000"/>
            <a:ext cx="3886200" cy="365125"/>
          </a:xfrm>
        </p:spPr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8282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Leading Solution from Oracle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43000" y="1752600"/>
            <a:ext cx="6858000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667263"/>
              </a:buClr>
              <a:buFontTx/>
              <a:buNone/>
            </a:pPr>
            <a:r>
              <a:rPr lang="en-US" altLang="en-US" sz="3600" b="1" dirty="0" smtClean="0">
                <a:solidFill>
                  <a:srgbClr val="000000"/>
                </a:solidFill>
                <a:latin typeface="+mj-lt"/>
              </a:rPr>
              <a:t>Service Cloud</a:t>
            </a:r>
            <a:endParaRPr lang="en-US" altLang="en-US" sz="36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914400" y="2809875"/>
            <a:ext cx="7186613" cy="1766637"/>
          </a:xfrm>
          <a:prstGeom prst="rect">
            <a:avLst/>
          </a:prstGeom>
          <a:extLst/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ct val="20000"/>
              </a:spcBef>
              <a:buFont typeface="Wingdings" pitchFamily="2" charset="2"/>
              <a:buChar char="§"/>
              <a:defRPr sz="3200">
                <a:solidFill>
                  <a:srgbClr val="003399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•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algn="ctr">
              <a:buNone/>
            </a:pPr>
            <a:r>
              <a:rPr lang="en-IN" dirty="0"/>
              <a:t> </a:t>
            </a:r>
            <a:r>
              <a:rPr lang="en-IN" dirty="0" smtClean="0"/>
              <a:t>         Connected </a:t>
            </a:r>
            <a:r>
              <a:rPr lang="en-IN" dirty="0"/>
              <a:t>engagements </a:t>
            </a:r>
            <a:r>
              <a:rPr lang="en-US" altLang="en-US" dirty="0" smtClean="0"/>
              <a:t>	</a:t>
            </a:r>
            <a:r>
              <a:rPr lang="en-IN" altLang="en-US" dirty="0"/>
              <a:t> </a:t>
            </a:r>
            <a:r>
              <a:rPr lang="en-IN" altLang="en-US" dirty="0" smtClean="0"/>
              <a:t>  U</a:t>
            </a:r>
            <a:r>
              <a:rPr lang="en-IN" dirty="0" smtClean="0"/>
              <a:t>nderstanding Business Needs</a:t>
            </a:r>
            <a:endParaRPr lang="en-US" altLang="en-US" dirty="0"/>
          </a:p>
          <a:p>
            <a:pPr marL="0" indent="0" algn="ctr">
              <a:buNone/>
            </a:pPr>
            <a:r>
              <a:rPr lang="en-US" altLang="en-US" dirty="0" smtClean="0"/>
              <a:t>Customer Delight</a:t>
            </a:r>
            <a:endParaRPr lang="en-US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324600"/>
            <a:ext cx="3886200" cy="365125"/>
          </a:xfrm>
        </p:spPr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388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on 100% Open Standards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reeform 9"/>
          <p:cNvSpPr>
            <a:spLocks noChangeArrowheads="1"/>
          </p:cNvSpPr>
          <p:nvPr/>
        </p:nvSpPr>
        <p:spPr bwMode="auto">
          <a:xfrm>
            <a:off x="3451225" y="3235325"/>
            <a:ext cx="228600" cy="390525"/>
          </a:xfrm>
          <a:custGeom>
            <a:avLst/>
            <a:gdLst>
              <a:gd name="T0" fmla="*/ 124272 w 229282"/>
              <a:gd name="T1" fmla="*/ 5 h 534432"/>
              <a:gd name="T2" fmla="*/ 157243 w 229282"/>
              <a:gd name="T3" fmla="*/ 1 h 534432"/>
              <a:gd name="T4" fmla="*/ 201203 w 229282"/>
              <a:gd name="T5" fmla="*/ 1 h 534432"/>
              <a:gd name="T6" fmla="*/ 212194 w 229282"/>
              <a:gd name="T7" fmla="*/ 4 h 534432"/>
              <a:gd name="T8" fmla="*/ 201203 w 229282"/>
              <a:gd name="T9" fmla="*/ 13 h 534432"/>
              <a:gd name="T10" fmla="*/ 157243 w 229282"/>
              <a:gd name="T11" fmla="*/ 21 h 534432"/>
              <a:gd name="T12" fmla="*/ 113282 w 229282"/>
              <a:gd name="T13" fmla="*/ 26 h 534432"/>
              <a:gd name="T14" fmla="*/ 69320 w 229282"/>
              <a:gd name="T15" fmla="*/ 31 h 534432"/>
              <a:gd name="T16" fmla="*/ 25358 w 229282"/>
              <a:gd name="T17" fmla="*/ 35 h 53443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29282"/>
              <a:gd name="T28" fmla="*/ 0 h 534432"/>
              <a:gd name="T29" fmla="*/ 229282 w 229282"/>
              <a:gd name="T30" fmla="*/ 534432 h 53443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29282" h="534432">
                <a:moveTo>
                  <a:pt x="134279" y="76413"/>
                </a:moveTo>
                <a:cubicBezTo>
                  <a:pt x="138890" y="62580"/>
                  <a:pt x="152639" y="10916"/>
                  <a:pt x="169905" y="5161"/>
                </a:cubicBezTo>
                <a:cubicBezTo>
                  <a:pt x="185389" y="0"/>
                  <a:pt x="201572" y="13078"/>
                  <a:pt x="217406" y="17037"/>
                </a:cubicBezTo>
                <a:cubicBezTo>
                  <a:pt x="221365" y="28912"/>
                  <a:pt x="229282" y="40145"/>
                  <a:pt x="229282" y="52663"/>
                </a:cubicBezTo>
                <a:cubicBezTo>
                  <a:pt x="229282" y="96385"/>
                  <a:pt x="225004" y="140234"/>
                  <a:pt x="217406" y="183291"/>
                </a:cubicBezTo>
                <a:cubicBezTo>
                  <a:pt x="211741" y="215391"/>
                  <a:pt x="188105" y="271711"/>
                  <a:pt x="169905" y="302045"/>
                </a:cubicBezTo>
                <a:cubicBezTo>
                  <a:pt x="155219" y="326522"/>
                  <a:pt x="131431" y="346217"/>
                  <a:pt x="122404" y="373296"/>
                </a:cubicBezTo>
                <a:cubicBezTo>
                  <a:pt x="101533" y="435906"/>
                  <a:pt x="124322" y="385243"/>
                  <a:pt x="74902" y="444548"/>
                </a:cubicBezTo>
                <a:cubicBezTo>
                  <a:pt x="0" y="534432"/>
                  <a:pt x="96500" y="434826"/>
                  <a:pt x="27401" y="503925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2193" tIns="41097" rIns="82193" bIns="41097">
            <a:spAutoFit/>
          </a:bodyPr>
          <a:lstStyle/>
          <a:p>
            <a:endParaRPr lang="en-GB"/>
          </a:p>
        </p:txBody>
      </p:sp>
      <p:pic>
        <p:nvPicPr>
          <p:cNvPr id="7" name="Picture 11" descr="iStock_000009362642Small.jpg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75" y="1668463"/>
            <a:ext cx="28463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5" descr="iStock_000006151352Smal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668463"/>
            <a:ext cx="2871788" cy="320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152400" y="4227513"/>
            <a:ext cx="2881313" cy="954087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519" tIns="17260" rIns="34519" bIns="17260" anchor="ctr"/>
          <a:lstStyle>
            <a:lvl1pPr marL="44450" indent="-44450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FD0000"/>
              </a:buClr>
              <a:buFontTx/>
              <a:buNone/>
            </a:pPr>
            <a:r>
              <a:rPr lang="en-US" altLang="en-US" sz="2000" b="1" dirty="0">
                <a:solidFill>
                  <a:srgbClr val="FFFFFF"/>
                </a:solidFill>
                <a:latin typeface="+mn-lt"/>
                <a:ea typeface="MS PGothic" pitchFamily="34" charset="-128"/>
              </a:rPr>
              <a:t>Standard Tools for Data and Process Integration</a:t>
            </a:r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3127375" y="4222750"/>
            <a:ext cx="2879725" cy="958850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519" tIns="17260" rIns="34519" bIns="17260" anchor="ctr"/>
          <a:lstStyle/>
          <a:p>
            <a:pPr marL="44450" indent="-44450" algn="ctr">
              <a:lnSpc>
                <a:spcPct val="90000"/>
              </a:lnSpc>
              <a:spcBef>
                <a:spcPct val="50000"/>
              </a:spcBef>
              <a:buClr>
                <a:srgbClr val="FD0000"/>
              </a:buClr>
            </a:pPr>
            <a:r>
              <a:rPr lang="en-US" altLang="en-US" sz="2000" b="1" dirty="0">
                <a:solidFill>
                  <a:srgbClr val="FFFFFF"/>
                </a:solidFill>
                <a:ea typeface="MS PGothic" pitchFamily="34" charset="-128"/>
              </a:rPr>
              <a:t>Lower Cost Integration</a:t>
            </a:r>
          </a:p>
        </p:txBody>
      </p:sp>
      <p:pic>
        <p:nvPicPr>
          <p:cNvPr id="11" name="Picture 4" descr="Carnegie Mellon_level_header-14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1668463"/>
            <a:ext cx="2887662" cy="290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6083300" y="4210050"/>
            <a:ext cx="2895600" cy="962025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519" tIns="17260" rIns="34519" bIns="17260" anchor="ctr"/>
          <a:lstStyle/>
          <a:p>
            <a:pPr marL="44450" indent="-44450" algn="ctr">
              <a:lnSpc>
                <a:spcPct val="90000"/>
              </a:lnSpc>
              <a:spcBef>
                <a:spcPct val="50000"/>
              </a:spcBef>
              <a:buClr>
                <a:srgbClr val="FD0000"/>
              </a:buClr>
            </a:pPr>
            <a:r>
              <a:rPr lang="en-US" altLang="en-US" sz="2000" b="1" dirty="0">
                <a:solidFill>
                  <a:srgbClr val="FFFFFF"/>
                </a:solidFill>
                <a:ea typeface="MS PGothic" pitchFamily="34" charset="-128"/>
              </a:rPr>
              <a:t>Large Talent Pool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400800"/>
            <a:ext cx="3886200" cy="365125"/>
          </a:xfrm>
        </p:spPr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0121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Oracle’s Rich History in Cloud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BC19E-BAE5-4270-B5D7-F8D5F4B14A5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1371600"/>
            <a:ext cx="4154714" cy="441960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In On Demand business since </a:t>
            </a:r>
            <a:r>
              <a:rPr lang="en-US" dirty="0" smtClean="0"/>
              <a:t>1999</a:t>
            </a:r>
          </a:p>
          <a:p>
            <a:endParaRPr lang="en-US" dirty="0"/>
          </a:p>
          <a:p>
            <a:r>
              <a:rPr lang="en-US" dirty="0"/>
              <a:t>More than 5.5 million </a:t>
            </a:r>
            <a:r>
              <a:rPr lang="en-US" dirty="0" smtClean="0"/>
              <a:t>users</a:t>
            </a:r>
          </a:p>
          <a:p>
            <a:endParaRPr lang="en-US" dirty="0"/>
          </a:p>
          <a:p>
            <a:r>
              <a:rPr lang="en-US" dirty="0"/>
              <a:t>Second-largest Cloud provider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Enterprise-grade availability, performance, and </a:t>
            </a:r>
            <a:r>
              <a:rPr lang="en-US" dirty="0" smtClean="0"/>
              <a:t>security</a:t>
            </a:r>
          </a:p>
          <a:p>
            <a:endParaRPr lang="en-US" dirty="0"/>
          </a:p>
          <a:p>
            <a:r>
              <a:rPr lang="en-US" dirty="0"/>
              <a:t>More than 20,000 Oracle experts around the </a:t>
            </a:r>
            <a:r>
              <a:rPr lang="en-US" dirty="0" smtClean="0"/>
              <a:t>world</a:t>
            </a:r>
          </a:p>
          <a:p>
            <a:endParaRPr lang="en-US" dirty="0"/>
          </a:p>
          <a:p>
            <a:r>
              <a:rPr lang="en-US" dirty="0"/>
              <a:t>Complete portfolio of cloud </a:t>
            </a:r>
            <a:r>
              <a:rPr lang="en-US" dirty="0" smtClean="0"/>
              <a:t>services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iStock_000015222227XSmall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4"/>
          <a:stretch/>
        </p:blipFill>
        <p:spPr>
          <a:xfrm>
            <a:off x="4777354" y="1411512"/>
            <a:ext cx="4042800" cy="3200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200" y="6400800"/>
            <a:ext cx="3886200" cy="365125"/>
          </a:xfrm>
        </p:spPr>
        <p:txBody>
          <a:bodyPr/>
          <a:lstStyle/>
          <a:p>
            <a:r>
              <a:rPr lang="en-US" dirty="0" smtClean="0"/>
              <a:t>www.zensar.com  |  © </a:t>
            </a:r>
            <a:r>
              <a:rPr lang="en-US" dirty="0" err="1" smtClean="0"/>
              <a:t>Zensar</a:t>
            </a:r>
            <a:r>
              <a:rPr lang="en-US" dirty="0" smtClean="0"/>
              <a:t> Technologies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5967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2361</TotalTime>
  <Words>1730</Words>
  <Application>Microsoft Office PowerPoint</Application>
  <PresentationFormat>On-screen Show (4:3)</PresentationFormat>
  <Paragraphs>412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 Zensar Technologies Service Cloud Fixed Scope Offerings   </vt:lpstr>
      <vt:lpstr>Executive Summary</vt:lpstr>
      <vt:lpstr>Index</vt:lpstr>
      <vt:lpstr>Customer Relationship Management  Today’s Business Challenges </vt:lpstr>
      <vt:lpstr>Today’s Generic Business Challenges</vt:lpstr>
      <vt:lpstr>The Industry Leading Solution Oracle Service Cloud </vt:lpstr>
      <vt:lpstr>Leading Solution from Oracle</vt:lpstr>
      <vt:lpstr>Built on 100% Open Standards</vt:lpstr>
      <vt:lpstr>Oracle’s Rich History in Cloud Services</vt:lpstr>
      <vt:lpstr>Option to Move from “Cloud” to “On-Premise”</vt:lpstr>
      <vt:lpstr>Cloud Security and Data Protection</vt:lpstr>
      <vt:lpstr>Most Reliable Platform</vt:lpstr>
      <vt:lpstr>The Application Scope – The Modules </vt:lpstr>
      <vt:lpstr>PowerPoint Presentation</vt:lpstr>
      <vt:lpstr>Business Processes, Supporting Features Included in Scope </vt:lpstr>
      <vt:lpstr>Business Processes in Scope</vt:lpstr>
      <vt:lpstr>Configurations in Scope</vt:lpstr>
      <vt:lpstr>Implementation Methodology Oracle’s Unified Methodology (OUM)  (For Cloud Solutions Implementation) </vt:lpstr>
      <vt:lpstr>OUM Cloud Application Services Implementation Approach</vt:lpstr>
      <vt:lpstr>OUM Cloud Application Services Implementation Approach</vt:lpstr>
      <vt:lpstr>OUM Cloud Application Services Implementation Approach</vt:lpstr>
      <vt:lpstr>Implementation Approach</vt:lpstr>
      <vt:lpstr>Implementation Timeline</vt:lpstr>
      <vt:lpstr>Assumptions and Obligations </vt:lpstr>
      <vt:lpstr>Key Assumptions</vt:lpstr>
      <vt:lpstr>Typical Deliverables</vt:lpstr>
      <vt:lpstr>Customer Obligations</vt:lpstr>
      <vt:lpstr>Why Zensar </vt:lpstr>
      <vt:lpstr>Why Zensar!</vt:lpstr>
      <vt:lpstr>Oracle Cloud Customer Portfolio</vt:lpstr>
      <vt:lpstr>Next Step…</vt:lpstr>
    </vt:vector>
  </TitlesOfParts>
  <Company>Zensar Ltd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Kiran V Khiste</dc:creator>
  <cp:lastModifiedBy>Sunil Warake</cp:lastModifiedBy>
  <cp:revision>265</cp:revision>
  <cp:lastPrinted>2013-06-08T05:06:07Z</cp:lastPrinted>
  <dcterms:created xsi:type="dcterms:W3CDTF">2013-04-16T05:34:34Z</dcterms:created>
  <dcterms:modified xsi:type="dcterms:W3CDTF">2016-01-20T14:12:29Z</dcterms:modified>
</cp:coreProperties>
</file>